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3" r:id="rId2"/>
    <p:sldId id="285" r:id="rId3"/>
    <p:sldId id="256" r:id="rId4"/>
    <p:sldId id="263" r:id="rId5"/>
    <p:sldId id="264" r:id="rId6"/>
    <p:sldId id="268" r:id="rId7"/>
    <p:sldId id="269" r:id="rId8"/>
    <p:sldId id="272" r:id="rId9"/>
    <p:sldId id="273" r:id="rId10"/>
    <p:sldId id="274" r:id="rId11"/>
    <p:sldId id="275" r:id="rId12"/>
    <p:sldId id="276" r:id="rId13"/>
    <p:sldId id="277" r:id="rId14"/>
    <p:sldId id="289" r:id="rId15"/>
    <p:sldId id="293" r:id="rId16"/>
    <p:sldId id="290" r:id="rId17"/>
    <p:sldId id="291" r:id="rId18"/>
    <p:sldId id="298" r:id="rId19"/>
    <p:sldId id="30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7" autoAdjust="0"/>
    <p:restoredTop sz="94660"/>
  </p:normalViewPr>
  <p:slideViewPr>
    <p:cSldViewPr>
      <p:cViewPr varScale="1">
        <p:scale>
          <a:sx n="153" d="100"/>
          <a:sy n="153" d="100"/>
        </p:scale>
        <p:origin x="1974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7E5A-D719-45A9-B325-D14F8F34C914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E24F6E4-902F-4FCE-938B-24F7EEB5B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7E5A-D719-45A9-B325-D14F8F34C914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E24F6E4-902F-4FCE-938B-24F7EEB5B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7E5A-D719-45A9-B325-D14F8F34C914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F6E4-902F-4FCE-938B-24F7EEB5B90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7E5A-D719-45A9-B325-D14F8F34C914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F6E4-902F-4FCE-938B-24F7EEB5B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7E5A-D719-45A9-B325-D14F8F34C914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E24F6E4-902F-4FCE-938B-24F7EEB5B90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7E5A-D719-45A9-B325-D14F8F34C914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F6E4-902F-4FCE-938B-24F7EEB5B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7E5A-D719-45A9-B325-D14F8F34C914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F6E4-902F-4FCE-938B-24F7EEB5B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7E5A-D719-45A9-B325-D14F8F34C914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F6E4-902F-4FCE-938B-24F7EEB5B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7E5A-D719-45A9-B325-D14F8F34C914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F6E4-902F-4FCE-938B-24F7EEB5B90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7E5A-D719-45A9-B325-D14F8F34C914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F6E4-902F-4FCE-938B-24F7EEB5B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7E5A-D719-45A9-B325-D14F8F34C914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F6E4-902F-4FCE-938B-24F7EEB5B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EB27E5A-D719-45A9-B325-D14F8F34C914}" type="datetimeFigureOut">
              <a:rPr lang="ru-RU" smtClean="0"/>
              <a:pPr/>
              <a:t>11.01.2024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E24F6E4-902F-4FCE-938B-24F7EEB5B90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2.xml"/><Relationship Id="rId7" Type="http://schemas.openxmlformats.org/officeDocument/2006/relationships/slide" Target="slide10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18.xml"/><Relationship Id="rId5" Type="http://schemas.openxmlformats.org/officeDocument/2006/relationships/slide" Target="slide6.xml"/><Relationship Id="rId10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slide" Target="slide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.xml"/><Relationship Id="rId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67C2369D-E40C-33C4-0D23-3279498A2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585" y="1200330"/>
            <a:ext cx="4023212" cy="542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4F1A3E9E-D17E-305F-E26E-075D7DE54B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6584605"/>
              </p:ext>
            </p:extLst>
          </p:nvPr>
        </p:nvGraphicFramePr>
        <p:xfrm>
          <a:off x="2285999" y="1492160"/>
          <a:ext cx="4267200" cy="49374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2400">
                  <a:extLst>
                    <a:ext uri="{9D8B030D-6E8A-4147-A177-3AD203B41FA5}">
                      <a16:colId xmlns:a16="http://schemas.microsoft.com/office/drawing/2014/main" val="1036440625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1884059522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993933491"/>
                    </a:ext>
                  </a:extLst>
                </a:gridCol>
              </a:tblGrid>
              <a:tr h="1645812"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 action="ppaction://hlinksldjump"/>
                        </a:rPr>
                        <a:t>1</a:t>
                      </a:r>
                      <a:endParaRPr lang="ru-RU" sz="5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 action="ppaction://hlinksldjump"/>
                        </a:rPr>
                        <a:t>2</a:t>
                      </a:r>
                      <a:endParaRPr lang="ru-RU" sz="5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 action="ppaction://hlinksldjump"/>
                        </a:rPr>
                        <a:t>3</a:t>
                      </a:r>
                      <a:endParaRPr lang="ru-RU" sz="5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5888213"/>
                  </a:ext>
                </a:extLst>
              </a:tr>
              <a:tr h="1645812"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 action="ppaction://hlinksldjump"/>
                        </a:rPr>
                        <a:t>4</a:t>
                      </a:r>
                      <a:endParaRPr lang="ru-RU" sz="5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 action="ppaction://hlinksldjump"/>
                        </a:rPr>
                        <a:t>5</a:t>
                      </a:r>
                      <a:endParaRPr lang="ru-RU" sz="5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8" action="ppaction://hlinksldjump"/>
                        </a:rPr>
                        <a:t>6</a:t>
                      </a:r>
                      <a:endParaRPr lang="ru-RU" sz="5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3530220"/>
                  </a:ext>
                </a:extLst>
              </a:tr>
              <a:tr h="1645812"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9" action="ppaction://hlinksldjump"/>
                        </a:rPr>
                        <a:t>7</a:t>
                      </a:r>
                      <a:endParaRPr lang="ru-RU" sz="5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0" action="ppaction://hlinksldjump"/>
                        </a:rPr>
                        <a:t>8</a:t>
                      </a:r>
                      <a:endParaRPr lang="ru-RU" sz="5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1" action="ppaction://hlinksldjump"/>
                        </a:rPr>
                        <a:t>9</a:t>
                      </a:r>
                      <a:endParaRPr lang="ru-RU" sz="5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208876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DED5FD2-78CF-A1AA-0AB5-F0C5DF84539F}"/>
              </a:ext>
            </a:extLst>
          </p:cNvPr>
          <p:cNvSpPr txBox="1"/>
          <p:nvPr/>
        </p:nvSpPr>
        <p:spPr>
          <a:xfrm>
            <a:off x="349207" y="-106400"/>
            <a:ext cx="882147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e-BY" sz="2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Віктарына</a:t>
            </a:r>
            <a:r>
              <a:rPr lang="be-BY" sz="2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be-BY" sz="2600" b="1" i="1" dirty="0">
                <a:latin typeface="Times New Roman" pitchFamily="18" charset="0"/>
                <a:cs typeface="Times New Roman" pitchFamily="18" charset="0"/>
              </a:rPr>
              <a:t>«Па старонках жыцця і творчасці</a:t>
            </a:r>
          </a:p>
          <a:p>
            <a:pPr algn="ctr"/>
            <a:r>
              <a:rPr lang="be-BY" sz="2600" b="1" i="1" dirty="0">
                <a:latin typeface="Times New Roman" pitchFamily="18" charset="0"/>
                <a:cs typeface="Times New Roman" pitchFamily="18" charset="0"/>
              </a:rPr>
              <a:t>Якуба Коласа</a:t>
            </a:r>
            <a:r>
              <a:rPr lang="be-BY" sz="2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6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3AE59E-61B0-411D-8236-C077C46E1F97}"/>
              </a:ext>
            </a:extLst>
          </p:cNvPr>
          <p:cNvSpPr txBox="1"/>
          <p:nvPr/>
        </p:nvSpPr>
        <p:spPr>
          <a:xfrm>
            <a:off x="6472638" y="5310552"/>
            <a:ext cx="26980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Драбкова Юлія Іосіфаўна,</a:t>
            </a:r>
          </a:p>
          <a:p>
            <a:r>
              <a:rPr lang="be-BY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настаўнік беларускай мовы</a:t>
            </a:r>
          </a:p>
          <a:p>
            <a:r>
              <a:rPr lang="be-BY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літаратуры</a:t>
            </a:r>
            <a:endParaRPr lang="ru-BY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29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529750"/>
            <a:ext cx="8686800" cy="4525963"/>
          </a:xfrm>
        </p:spPr>
        <p:txBody>
          <a:bodyPr/>
          <a:lstStyle/>
          <a:p>
            <a:pPr algn="ctr"/>
            <a:r>
              <a:rPr lang="ru-RU" b="1" i="1" dirty="0"/>
              <a:t>1.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ЯКОЕ МЕСЦА АДЛЮСТРАВАНА НА СЛАЙДЗЕ</a:t>
            </a:r>
            <a:r>
              <a:rPr lang="ru-RU" b="1" i="1" dirty="0"/>
              <a:t>?</a:t>
            </a:r>
          </a:p>
          <a:p>
            <a:endParaRPr lang="ru-RU" dirty="0"/>
          </a:p>
        </p:txBody>
      </p:sp>
      <p:pic>
        <p:nvPicPr>
          <p:cNvPr id="4" name="Рисунок 3" descr="d90fc4b24717c4c8db5cba096feed5b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397" y="1844824"/>
            <a:ext cx="6417206" cy="4084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116350-4A21-F555-19EE-F81C06B1D3EF}"/>
              </a:ext>
            </a:extLst>
          </p:cNvPr>
          <p:cNvSpPr txBox="1"/>
          <p:nvPr/>
        </p:nvSpPr>
        <p:spPr>
          <a:xfrm>
            <a:off x="7174699" y="6078399"/>
            <a:ext cx="1211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Адказ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9D843F-6521-86A8-4BD7-B4BBE73D3B55}"/>
              </a:ext>
            </a:extLst>
          </p:cNvPr>
          <p:cNvSpPr txBox="1"/>
          <p:nvPr/>
        </p:nvSpPr>
        <p:spPr>
          <a:xfrm>
            <a:off x="465581" y="6088940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b="1" i="1" dirty="0">
                <a:solidFill>
                  <a:schemeClr val="accent1"/>
                </a:solidFill>
                <a:hlinkClick r:id="rId4" action="ppaction://hlinksldjump"/>
              </a:rPr>
              <a:t>Пытанні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357431"/>
            <a:ext cx="8458200" cy="2500329"/>
          </a:xfrm>
        </p:spPr>
        <p:txBody>
          <a:bodyPr>
            <a:normAutofit fontScale="90000"/>
          </a:bodyPr>
          <a:lstStyle/>
          <a:p>
            <a:pPr algn="ctr"/>
            <a:r>
              <a:rPr lang="be-BY" sz="40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Адказ</a:t>
            </a:r>
            <a:br>
              <a:rPr lang="be-BY" sz="4000" b="1" i="1" dirty="0">
                <a:latin typeface="Times New Roman" pitchFamily="18" charset="0"/>
                <a:cs typeface="Times New Roman" pitchFamily="18" charset="0"/>
              </a:rPr>
            </a:br>
            <a:r>
              <a:rPr lang="be-BY" sz="4000" b="1" i="1" dirty="0">
                <a:latin typeface="Times New Roman" pitchFamily="18" charset="0"/>
                <a:cs typeface="Times New Roman" pitchFamily="18" charset="0"/>
              </a:rPr>
              <a:t>Акінчыцы ( Радзіма Якуба коласа)</a:t>
            </a:r>
            <a:br>
              <a:rPr lang="be-BY" sz="4000" b="1" i="1" dirty="0">
                <a:latin typeface="Times New Roman" pitchFamily="18" charset="0"/>
                <a:cs typeface="Times New Roman" pitchFamily="18" charset="0"/>
              </a:rPr>
            </a:br>
            <a:br>
              <a:rPr lang="be-BY" sz="4000" dirty="0"/>
            </a:br>
            <a:br>
              <a:rPr lang="be-BY" dirty="0"/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5CA69C-C478-710D-2270-ED53D7316F90}"/>
              </a:ext>
            </a:extLst>
          </p:cNvPr>
          <p:cNvSpPr txBox="1"/>
          <p:nvPr/>
        </p:nvSpPr>
        <p:spPr>
          <a:xfrm>
            <a:off x="465581" y="6088940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b="1" i="1" dirty="0">
                <a:solidFill>
                  <a:schemeClr val="accent1"/>
                </a:solidFill>
                <a:hlinkClick r:id="rId2" action="ppaction://hlinksldjump"/>
              </a:rPr>
              <a:t>Пытанні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20688"/>
            <a:ext cx="8686800" cy="4525963"/>
          </a:xfrm>
        </p:spPr>
        <p:txBody>
          <a:bodyPr/>
          <a:lstStyle/>
          <a:p>
            <a:pPr algn="ctr"/>
            <a:endParaRPr lang="be-BY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e-BY" b="1" i="1" dirty="0">
                <a:latin typeface="Times New Roman" pitchFamily="18" charset="0"/>
                <a:cs typeface="Times New Roman" pitchFamily="18" charset="0"/>
              </a:rPr>
              <a:t>2. НА  ЯКІМ ІНСТРУМЕНЦЕ ІГРАЎ ХЛОПЧЫК  З ТВОРА “СЫМОН-МУЗЫКА” ЯКУБА КОЛАСА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83C8BD-F85E-5042-01C0-99789E814072}"/>
              </a:ext>
            </a:extLst>
          </p:cNvPr>
          <p:cNvSpPr txBox="1"/>
          <p:nvPr/>
        </p:nvSpPr>
        <p:spPr>
          <a:xfrm>
            <a:off x="7236296" y="6093296"/>
            <a:ext cx="16791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Адказ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812A3F-B0EF-CD33-9546-9247FAE166DA}"/>
              </a:ext>
            </a:extLst>
          </p:cNvPr>
          <p:cNvSpPr txBox="1"/>
          <p:nvPr/>
        </p:nvSpPr>
        <p:spPr>
          <a:xfrm>
            <a:off x="465581" y="6088940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b="1" i="1" dirty="0">
                <a:solidFill>
                  <a:schemeClr val="accent1"/>
                </a:solidFill>
                <a:hlinkClick r:id="rId3" action="ppaction://hlinksldjump"/>
              </a:rPr>
              <a:t>Пытанні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04664"/>
            <a:ext cx="8686800" cy="4525963"/>
          </a:xfrm>
        </p:spPr>
        <p:txBody>
          <a:bodyPr/>
          <a:lstStyle/>
          <a:p>
            <a:pPr algn="ctr"/>
            <a:r>
              <a:rPr lang="be-BY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АДКАЗ</a:t>
            </a:r>
          </a:p>
          <a:p>
            <a:pPr algn="ctr"/>
            <a:r>
              <a:rPr lang="be-BY" b="1" i="1" dirty="0">
                <a:latin typeface="Times New Roman" pitchFamily="18" charset="0"/>
                <a:cs typeface="Times New Roman" pitchFamily="18" charset="0"/>
              </a:rPr>
              <a:t>СЫМОНКА  ІГРАЎ НА  ДУДЦЫ</a:t>
            </a:r>
          </a:p>
          <a:p>
            <a:pPr algn="ctr"/>
            <a:endParaRPr lang="be-BY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100023055331b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6366" y="1628800"/>
            <a:ext cx="3439263" cy="4904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3D6EBC-E4B3-7962-BC7E-5A395C62AAB3}"/>
              </a:ext>
            </a:extLst>
          </p:cNvPr>
          <p:cNvSpPr txBox="1"/>
          <p:nvPr/>
        </p:nvSpPr>
        <p:spPr>
          <a:xfrm>
            <a:off x="465581" y="6088940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b="1" i="1" dirty="0">
                <a:solidFill>
                  <a:schemeClr val="accent1"/>
                </a:solidFill>
                <a:hlinkClick r:id="rId3" action="ppaction://hlinksldjump"/>
              </a:rPr>
              <a:t>Пытанні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48680"/>
            <a:ext cx="8686800" cy="4525963"/>
          </a:xfrm>
        </p:spPr>
        <p:txBody>
          <a:bodyPr/>
          <a:lstStyle/>
          <a:p>
            <a:pPr algn="ctr"/>
            <a:r>
              <a:rPr lang="be-BY" b="1" i="1" dirty="0">
                <a:latin typeface="Times New Roman" pitchFamily="18" charset="0"/>
                <a:cs typeface="Times New Roman" pitchFamily="18" charset="0"/>
              </a:rPr>
              <a:t>3. ЯКОМУ ТВОРУ Я. КОЛАСА ПРЫСВЕЧАНЫ МАЛЮНАК</a:t>
            </a:r>
          </a:p>
          <a:p>
            <a:pPr algn="ctr"/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adykov-zhavoronok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684638"/>
            <a:ext cx="6336704" cy="4624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BBC529-55C8-ADFF-B880-491EA558B2CF}"/>
              </a:ext>
            </a:extLst>
          </p:cNvPr>
          <p:cNvSpPr txBox="1"/>
          <p:nvPr/>
        </p:nvSpPr>
        <p:spPr>
          <a:xfrm>
            <a:off x="7174699" y="6078399"/>
            <a:ext cx="1211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Адказ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738DF1-D1E2-D342-F2EB-0DC645C1A324}"/>
              </a:ext>
            </a:extLst>
          </p:cNvPr>
          <p:cNvSpPr txBox="1"/>
          <p:nvPr/>
        </p:nvSpPr>
        <p:spPr>
          <a:xfrm>
            <a:off x="465581" y="6088940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b="1" i="1" dirty="0">
                <a:solidFill>
                  <a:schemeClr val="accent1"/>
                </a:solidFill>
                <a:hlinkClick r:id="rId4" action="ppaction://hlinksldjump"/>
              </a:rPr>
              <a:t>Пытанні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76672"/>
            <a:ext cx="8686800" cy="4525963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АДКАЗ</a:t>
            </a:r>
          </a:p>
          <a:p>
            <a:pPr algn="ctr"/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«ПЕСНЯ ЛЯСНОГА ЖАВАРАНКА»</a:t>
            </a:r>
          </a:p>
          <a:p>
            <a:pPr algn="ctr"/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18f6311f9067492b8206e4c2d2a7b969_artwork-nightingale-tree-nightingale-singing-clipart_1139-900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2158759"/>
            <a:ext cx="5328592" cy="4210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A4C946-FBC7-66D6-006F-1C7CB64D84CA}"/>
              </a:ext>
            </a:extLst>
          </p:cNvPr>
          <p:cNvSpPr txBox="1"/>
          <p:nvPr/>
        </p:nvSpPr>
        <p:spPr>
          <a:xfrm>
            <a:off x="465581" y="6088940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b="1" i="1" dirty="0">
                <a:solidFill>
                  <a:schemeClr val="accent1"/>
                </a:solidFill>
                <a:hlinkClick r:id="rId3" action="ppaction://hlinksldjump"/>
              </a:rPr>
              <a:t>Пытанні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76672"/>
            <a:ext cx="8686800" cy="4525963"/>
          </a:xfrm>
        </p:spPr>
        <p:txBody>
          <a:bodyPr>
            <a:normAutofit/>
          </a:bodyPr>
          <a:lstStyle/>
          <a:p>
            <a:pPr algn="ctr"/>
            <a:r>
              <a:rPr lang="be-BY" sz="3600" b="1" i="1" dirty="0">
                <a:latin typeface="Times New Roman" pitchFamily="18" charset="0"/>
                <a:cs typeface="Times New Roman" pitchFamily="18" charset="0"/>
              </a:rPr>
              <a:t>4. ЯКІ ТВОР І ЯКІ ЎРЫВАК З ЯГО АДЛЮСТРАВАНЫ НА СЛАЙДЗЕ?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gallery-Basalyga-Ushod_soncaImage000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1489426"/>
            <a:ext cx="3672408" cy="5341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A42F61-45C8-FC86-B5A0-7D6EB8163DF6}"/>
              </a:ext>
            </a:extLst>
          </p:cNvPr>
          <p:cNvSpPr txBox="1"/>
          <p:nvPr/>
        </p:nvSpPr>
        <p:spPr>
          <a:xfrm>
            <a:off x="7174699" y="6078399"/>
            <a:ext cx="1211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Адказ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245F52-3E6B-BB9A-889A-F83583FA59D5}"/>
              </a:ext>
            </a:extLst>
          </p:cNvPr>
          <p:cNvSpPr txBox="1"/>
          <p:nvPr/>
        </p:nvSpPr>
        <p:spPr>
          <a:xfrm>
            <a:off x="465581" y="6088940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b="1" i="1" dirty="0">
                <a:solidFill>
                  <a:schemeClr val="accent1"/>
                </a:solidFill>
                <a:hlinkClick r:id="rId4" action="ppaction://hlinksldjump"/>
              </a:rPr>
              <a:t>Пытанні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32656"/>
            <a:ext cx="8686800" cy="4525963"/>
          </a:xfrm>
        </p:spPr>
        <p:txBody>
          <a:bodyPr/>
          <a:lstStyle/>
          <a:p>
            <a:pPr algn="ctr"/>
            <a:r>
              <a:rPr lang="be-BY" sz="36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АДКАЗ</a:t>
            </a:r>
          </a:p>
          <a:p>
            <a:pPr algn="ctr"/>
            <a:r>
              <a:rPr lang="be-BY" sz="3600" b="1" i="1" dirty="0">
                <a:latin typeface="Times New Roman" pitchFamily="18" charset="0"/>
                <a:cs typeface="Times New Roman" pitchFamily="18" charset="0"/>
              </a:rPr>
              <a:t>КОСТУСЬ СЯКЕРАЮ МАЦУЕ ЛЁД</a:t>
            </a:r>
          </a:p>
          <a:p>
            <a:pPr algn="ctr"/>
            <a:r>
              <a:rPr lang="be-BY" sz="3600" b="1" i="1" dirty="0">
                <a:latin typeface="Times New Roman" pitchFamily="18" charset="0"/>
                <a:cs typeface="Times New Roman" pitchFamily="18" charset="0"/>
              </a:rPr>
              <a:t> ( УРЫВАК “НА РЭЧЦЫ” З ПАЭМЫ </a:t>
            </a:r>
          </a:p>
          <a:p>
            <a:pPr algn="ctr"/>
            <a:r>
              <a:rPr lang="be-BY" sz="3600" b="1" i="1" dirty="0">
                <a:latin typeface="Times New Roman" pitchFamily="18" charset="0"/>
                <a:cs typeface="Times New Roman" pitchFamily="18" charset="0"/>
              </a:rPr>
              <a:t>Я. КОЛАСА “НОВАЯ ЗЯМЛЯ”)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5D5D07-4DC5-7701-3513-F5BA0368E124}"/>
              </a:ext>
            </a:extLst>
          </p:cNvPr>
          <p:cNvSpPr txBox="1"/>
          <p:nvPr/>
        </p:nvSpPr>
        <p:spPr>
          <a:xfrm>
            <a:off x="465581" y="6088940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b="1" i="1" dirty="0">
                <a:solidFill>
                  <a:schemeClr val="accent1"/>
                </a:solidFill>
                <a:hlinkClick r:id="rId2" action="ppaction://hlinksldjump"/>
              </a:rPr>
              <a:t>Пытанні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04664"/>
            <a:ext cx="8686800" cy="4525963"/>
          </a:xfrm>
        </p:spPr>
        <p:txBody>
          <a:bodyPr>
            <a:normAutofit/>
          </a:bodyPr>
          <a:lstStyle/>
          <a:p>
            <a:pPr algn="ctr"/>
            <a:r>
              <a:rPr lang="be-BY" sz="3600" b="1" i="1" dirty="0">
                <a:latin typeface="Times New Roman" pitchFamily="18" charset="0"/>
                <a:cs typeface="Times New Roman" pitchFamily="18" charset="0"/>
              </a:rPr>
              <a:t>5. Я. КОЛАС ТАКСАМА З’ЯЎЛЯЕЦЦА БАЙКАПІСЦАМ. У 6 КЛАСЕ ВЫВУЧАЕЦЦА БАЙКА “КОНЬ І САБАКА”. ЯКАЯ БЫЛА МЯНУШКА Ў САБАКІ?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59E849-741C-058F-29C0-AF415D234E1D}"/>
              </a:ext>
            </a:extLst>
          </p:cNvPr>
          <p:cNvSpPr txBox="1"/>
          <p:nvPr/>
        </p:nvSpPr>
        <p:spPr>
          <a:xfrm>
            <a:off x="7174699" y="6078399"/>
            <a:ext cx="1211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Адказ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A2C3A0-FDD1-1906-0D9F-4C9EA5484C5C}"/>
              </a:ext>
            </a:extLst>
          </p:cNvPr>
          <p:cNvSpPr txBox="1"/>
          <p:nvPr/>
        </p:nvSpPr>
        <p:spPr>
          <a:xfrm>
            <a:off x="465581" y="6088940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b="1" i="1" dirty="0">
                <a:solidFill>
                  <a:schemeClr val="accent1"/>
                </a:solidFill>
                <a:hlinkClick r:id="rId3" action="ppaction://hlinksldjump"/>
              </a:rPr>
              <a:t>Пытанні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18292"/>
            <a:ext cx="8686800" cy="4525963"/>
          </a:xfrm>
        </p:spPr>
        <p:txBody>
          <a:bodyPr/>
          <a:lstStyle/>
          <a:p>
            <a:pPr algn="ctr"/>
            <a:r>
              <a:rPr lang="be-BY" b="1" i="1" dirty="0">
                <a:latin typeface="Times New Roman" pitchFamily="18" charset="0"/>
                <a:cs typeface="Times New Roman" pitchFamily="18" charset="0"/>
              </a:rPr>
              <a:t>АДКАЗ </a:t>
            </a:r>
          </a:p>
          <a:p>
            <a:pPr algn="ctr"/>
            <a:r>
              <a:rPr lang="be-BY" b="1" i="1" dirty="0">
                <a:latin typeface="Times New Roman" pitchFamily="18" charset="0"/>
                <a:cs typeface="Times New Roman" pitchFamily="18" charset="0"/>
              </a:rPr>
              <a:t>МЯНУШКА САБАКІ- РУДЗЬКА</a:t>
            </a:r>
          </a:p>
          <a:p>
            <a:pPr algn="ctr"/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2349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686713"/>
            <a:ext cx="6604786" cy="4779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B1A64C-61C2-DA52-E33C-9AD957A87386}"/>
              </a:ext>
            </a:extLst>
          </p:cNvPr>
          <p:cNvSpPr txBox="1"/>
          <p:nvPr/>
        </p:nvSpPr>
        <p:spPr>
          <a:xfrm>
            <a:off x="465581" y="6088940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b="1" i="1" dirty="0">
                <a:solidFill>
                  <a:schemeClr val="accent1"/>
                </a:solidFill>
                <a:hlinkClick r:id="rId3" action="ppaction://hlinksldjump"/>
              </a:rPr>
              <a:t>Пытанні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76672"/>
            <a:ext cx="8686800" cy="4525963"/>
          </a:xfrm>
        </p:spPr>
        <p:txBody>
          <a:bodyPr/>
          <a:lstStyle/>
          <a:p>
            <a:r>
              <a:rPr lang="be-BY" b="1" i="1" dirty="0">
                <a:latin typeface="Times New Roman" pitchFamily="18" charset="0"/>
                <a:cs typeface="Times New Roman" pitchFamily="18" charset="0"/>
              </a:rPr>
              <a:t>6. ПРА КАГО З ПЕРСАНАЖАЎ Я. КОЛАСА НАСТУПНЫЯ РАДКІ?</a:t>
            </a:r>
          </a:p>
          <a:p>
            <a:endParaRPr lang="be-BY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be-BY" b="1" i="1" dirty="0">
                <a:latin typeface="Times New Roman" pitchFamily="18" charset="0"/>
                <a:cs typeface="Times New Roman" pitchFamily="18" charset="0"/>
              </a:rPr>
              <a:t>- ОТО Ж ХЛОПЕЦ УРАДЗІЎСЯ!</a:t>
            </a:r>
          </a:p>
          <a:p>
            <a:r>
              <a:rPr lang="be-BY" b="1" i="1" dirty="0">
                <a:latin typeface="Times New Roman" pitchFamily="18" charset="0"/>
                <a:cs typeface="Times New Roman" pitchFamily="18" charset="0"/>
              </a:rPr>
              <a:t>І Ў КАГО Ж УДАЎСЯ ЁН?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AD9142-3D90-1363-0DAD-1D3070F66582}"/>
              </a:ext>
            </a:extLst>
          </p:cNvPr>
          <p:cNvSpPr txBox="1"/>
          <p:nvPr/>
        </p:nvSpPr>
        <p:spPr>
          <a:xfrm>
            <a:off x="7174699" y="6078399"/>
            <a:ext cx="1211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Адказ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142EF7-4722-CF01-932E-B336D5BE94C6}"/>
              </a:ext>
            </a:extLst>
          </p:cNvPr>
          <p:cNvSpPr txBox="1"/>
          <p:nvPr/>
        </p:nvSpPr>
        <p:spPr>
          <a:xfrm>
            <a:off x="465581" y="6088940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b="1" i="1" dirty="0">
                <a:solidFill>
                  <a:schemeClr val="accent1"/>
                </a:solidFill>
                <a:hlinkClick r:id="rId3" action="ppaction://hlinksldjump"/>
              </a:rPr>
              <a:t>Пытанні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8065" y="404664"/>
            <a:ext cx="8686800" cy="4525963"/>
          </a:xfrm>
        </p:spPr>
        <p:txBody>
          <a:bodyPr/>
          <a:lstStyle/>
          <a:p>
            <a:pPr algn="ctr"/>
            <a:r>
              <a:rPr lang="be-BY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АДКАЗ</a:t>
            </a:r>
          </a:p>
          <a:p>
            <a:pPr algn="ctr">
              <a:buNone/>
            </a:pPr>
            <a:r>
              <a:rPr lang="be-BY" b="1" i="1" dirty="0">
                <a:latin typeface="Times New Roman" pitchFamily="18" charset="0"/>
                <a:cs typeface="Times New Roman" pitchFamily="18" charset="0"/>
              </a:rPr>
              <a:t>СЫМОНКА З ТВОРА Я. КОЛАСА “СЫМОН-МУЗЫКА</a:t>
            </a:r>
            <a:r>
              <a:rPr lang="be-BY" dirty="0"/>
              <a:t>”</a:t>
            </a:r>
          </a:p>
          <a:p>
            <a:pPr algn="ctr">
              <a:buNone/>
            </a:pPr>
            <a:endParaRPr lang="ru-RU" dirty="0"/>
          </a:p>
        </p:txBody>
      </p:sp>
      <p:pic>
        <p:nvPicPr>
          <p:cNvPr id="4" name="Рисунок 3" descr="100023055331b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213493"/>
            <a:ext cx="3133582" cy="4468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5021573860_0 (1).jpg"/>
          <p:cNvPicPr>
            <a:picLocks noChangeAspect="1"/>
          </p:cNvPicPr>
          <p:nvPr/>
        </p:nvPicPr>
        <p:blipFill rotWithShape="1">
          <a:blip r:embed="rId3"/>
          <a:srcRect l="14447" t="1250" r="16382" b="5916"/>
          <a:stretch/>
        </p:blipFill>
        <p:spPr>
          <a:xfrm>
            <a:off x="5148064" y="2236513"/>
            <a:ext cx="3312368" cy="4445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A2BC6E-806E-A615-A8B1-7358B742E96B}"/>
              </a:ext>
            </a:extLst>
          </p:cNvPr>
          <p:cNvSpPr txBox="1"/>
          <p:nvPr/>
        </p:nvSpPr>
        <p:spPr>
          <a:xfrm>
            <a:off x="465581" y="6088940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b="1" i="1" dirty="0">
                <a:solidFill>
                  <a:schemeClr val="accent1"/>
                </a:solidFill>
                <a:hlinkClick r:id="rId4" action="ppaction://hlinksldjump"/>
              </a:rPr>
              <a:t>Пытанні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87605"/>
            <a:ext cx="8686800" cy="4525963"/>
          </a:xfrm>
        </p:spPr>
        <p:txBody>
          <a:bodyPr/>
          <a:lstStyle/>
          <a:p>
            <a:pPr algn="ctr"/>
            <a:r>
              <a:rPr lang="be-BY" b="1" i="1" dirty="0">
                <a:latin typeface="Times New Roman" pitchFamily="18" charset="0"/>
                <a:cs typeface="Times New Roman" pitchFamily="18" charset="0"/>
              </a:rPr>
              <a:t>7. З ЯКОГА ТВОРА Я.КОЛАСА ЎЗЯТЫ НАСТУПНЫЯ ІЛЮСТРАЦЫІ?</a:t>
            </a:r>
          </a:p>
          <a:p>
            <a:pPr algn="ctr"/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103608_html_3a169a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48880"/>
            <a:ext cx="4376821" cy="3221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vasiliy-sharangovich-illyustratsii-k-novoy-zemle-ya-kolasa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8415" y="1976038"/>
            <a:ext cx="3614211" cy="4284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B9F6A8-6527-EA51-C38D-42BF6613ECB4}"/>
              </a:ext>
            </a:extLst>
          </p:cNvPr>
          <p:cNvSpPr txBox="1"/>
          <p:nvPr/>
        </p:nvSpPr>
        <p:spPr>
          <a:xfrm>
            <a:off x="7174699" y="6078399"/>
            <a:ext cx="1211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Адказ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9E165A-9AA1-9B25-9A2A-BB7D508D6FF6}"/>
              </a:ext>
            </a:extLst>
          </p:cNvPr>
          <p:cNvSpPr txBox="1"/>
          <p:nvPr/>
        </p:nvSpPr>
        <p:spPr>
          <a:xfrm>
            <a:off x="465581" y="6088940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b="1" i="1" dirty="0">
                <a:solidFill>
                  <a:schemeClr val="accent1"/>
                </a:solidFill>
                <a:hlinkClick r:id="rId5" action="ppaction://hlinksldjump"/>
              </a:rPr>
              <a:t>Пытанні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7984" y="1052736"/>
            <a:ext cx="8308032" cy="2507109"/>
          </a:xfrm>
        </p:spPr>
        <p:txBody>
          <a:bodyPr>
            <a:normAutofit/>
          </a:bodyPr>
          <a:lstStyle/>
          <a:p>
            <a:pPr algn="ctr"/>
            <a:endParaRPr lang="be-BY" sz="3600" b="1" i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e-BY" sz="36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АДКАЗ </a:t>
            </a:r>
          </a:p>
          <a:p>
            <a:pPr algn="ctr"/>
            <a:r>
              <a:rPr lang="be-BY" sz="3600" b="1" i="1" dirty="0">
                <a:latin typeface="Times New Roman" pitchFamily="18" charset="0"/>
                <a:cs typeface="Times New Roman" pitchFamily="18" charset="0"/>
              </a:rPr>
              <a:t>КАЗКА Я. КОЛАСА “КРЫНІЦА”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4859DF-7727-01FE-8FF7-97D4CDBCB8AB}"/>
              </a:ext>
            </a:extLst>
          </p:cNvPr>
          <p:cNvSpPr txBox="1"/>
          <p:nvPr/>
        </p:nvSpPr>
        <p:spPr>
          <a:xfrm>
            <a:off x="465581" y="6088940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b="1" i="1" dirty="0">
                <a:solidFill>
                  <a:schemeClr val="accent1"/>
                </a:solidFill>
                <a:hlinkClick r:id="rId2" action="ppaction://hlinksldjump"/>
              </a:rPr>
              <a:t>Пытанні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1960" y="332656"/>
            <a:ext cx="8740080" cy="2810942"/>
          </a:xfrm>
        </p:spPr>
        <p:txBody>
          <a:bodyPr/>
          <a:lstStyle/>
          <a:p>
            <a:pPr algn="ctr"/>
            <a:endParaRPr lang="be-BY" sz="36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e-BY" sz="36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e-BY" sz="3600" b="1" i="1" dirty="0">
                <a:latin typeface="Times New Roman" pitchFamily="18" charset="0"/>
                <a:cs typeface="Times New Roman" pitchFamily="18" charset="0"/>
              </a:rPr>
              <a:t>8. ЯКІЯ РЭКІ БЕЛАРУСІ АПЕЎ У ТВОРАХ Я. КОЛАС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41DE62-862E-6FC8-9DB9-772E5BB59245}"/>
              </a:ext>
            </a:extLst>
          </p:cNvPr>
          <p:cNvSpPr txBox="1"/>
          <p:nvPr/>
        </p:nvSpPr>
        <p:spPr>
          <a:xfrm>
            <a:off x="7174699" y="6078399"/>
            <a:ext cx="1211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Адказ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B474-BB41-4FEB-07B3-40898D0A9D7A}"/>
              </a:ext>
            </a:extLst>
          </p:cNvPr>
          <p:cNvSpPr txBox="1"/>
          <p:nvPr/>
        </p:nvSpPr>
        <p:spPr>
          <a:xfrm>
            <a:off x="465581" y="6088940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b="1" i="1" dirty="0">
                <a:solidFill>
                  <a:schemeClr val="accent1"/>
                </a:solidFill>
                <a:hlinkClick r:id="rId3" action="ppaction://hlinksldjump"/>
              </a:rPr>
              <a:t>Пытанні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" y="332656"/>
            <a:ext cx="8686800" cy="4525963"/>
          </a:xfrm>
        </p:spPr>
        <p:txBody>
          <a:bodyPr>
            <a:normAutofit/>
          </a:bodyPr>
          <a:lstStyle/>
          <a:p>
            <a:pPr algn="ctr"/>
            <a:r>
              <a:rPr lang="be-BY" sz="36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АДКАЗ</a:t>
            </a:r>
          </a:p>
          <a:p>
            <a:pPr algn="ctr"/>
            <a:r>
              <a:rPr lang="be-BY" sz="3600" b="1" i="1" dirty="0">
                <a:latin typeface="Times New Roman" pitchFamily="18" charset="0"/>
                <a:cs typeface="Times New Roman" pitchFamily="18" charset="0"/>
              </a:rPr>
              <a:t>НЁМАН, ПРЫПЯЦЬ</a:t>
            </a:r>
          </a:p>
          <a:p>
            <a:pPr algn="ctr"/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33990732_201061110616875_6149506742456680448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97" y="2132855"/>
            <a:ext cx="4106859" cy="4106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512221_ma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2785" y="2132855"/>
            <a:ext cx="4114317" cy="4106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15A222-344D-E265-DD90-F60AD68B6020}"/>
              </a:ext>
            </a:extLst>
          </p:cNvPr>
          <p:cNvSpPr txBox="1"/>
          <p:nvPr/>
        </p:nvSpPr>
        <p:spPr>
          <a:xfrm>
            <a:off x="465581" y="6088940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b="1" i="1" dirty="0">
                <a:solidFill>
                  <a:schemeClr val="accent1"/>
                </a:solidFill>
                <a:hlinkClick r:id="rId4" action="ppaction://hlinksldjump"/>
              </a:rPr>
              <a:t>Пытанні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ED4A884-9E37-48C0-94E1-D09B251E256E}"/>
              </a:ext>
            </a:extLst>
          </p:cNvPr>
          <p:cNvSpPr/>
          <p:nvPr/>
        </p:nvSpPr>
        <p:spPr>
          <a:xfrm>
            <a:off x="0" y="620688"/>
            <a:ext cx="896448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e-BY" sz="3200" b="1" i="1" dirty="0">
                <a:latin typeface="Times New Roman" pitchFamily="18" charset="0"/>
                <a:cs typeface="Times New Roman" pitchFamily="18" charset="0"/>
              </a:rPr>
              <a:t>9. ПОБАЧ З ДОМАМ Я.КОЛАСА Ў МІНСКУ, ДЗЕ ЗАРАЗ ЗНАХОДЗІЦЦА МУЗЕЙ ПАЭТА, РАСТУЦЬ 4 МАГУТНЫЯ ДУБЫ, ЯКІЯ СІМВАЛІЗУЮЦЬ САМОГА ПЕСНЯРА І ЯГО 3 СЫНОЎ. </a:t>
            </a:r>
          </a:p>
          <a:p>
            <a:pPr algn="ctr"/>
            <a:r>
              <a:rPr lang="be-BY" sz="3200" b="1" i="1" dirty="0">
                <a:latin typeface="Times New Roman" pitchFamily="18" charset="0"/>
                <a:cs typeface="Times New Roman" pitchFamily="18" charset="0"/>
              </a:rPr>
              <a:t>А ЯКОЕ ДРЭВА ПАСАДЗІЎ ПОБАЧ З ДУБАМІ КОЛАС У ГОНАР СВАЁЙ ЖОНКІ – МАРЫІ ДЗМІТРЫЕЎНЫ.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3708A2-F82F-8F28-1D19-AF538BB0CAF0}"/>
              </a:ext>
            </a:extLst>
          </p:cNvPr>
          <p:cNvSpPr txBox="1"/>
          <p:nvPr/>
        </p:nvSpPr>
        <p:spPr>
          <a:xfrm>
            <a:off x="7174699" y="6078399"/>
            <a:ext cx="1211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Адказ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DA5EC5-9D38-1713-0DE2-FFBA36679353}"/>
              </a:ext>
            </a:extLst>
          </p:cNvPr>
          <p:cNvSpPr txBox="1"/>
          <p:nvPr/>
        </p:nvSpPr>
        <p:spPr>
          <a:xfrm>
            <a:off x="465581" y="6088940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b="1" i="1" dirty="0">
                <a:solidFill>
                  <a:schemeClr val="accent1"/>
                </a:solidFill>
                <a:hlinkClick r:id="rId3" action="ppaction://hlinksldjump"/>
              </a:rPr>
              <a:t>Пытанні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758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C68193E-016B-4134-B704-F3CA55F9D9E2}"/>
              </a:ext>
            </a:extLst>
          </p:cNvPr>
          <p:cNvSpPr/>
          <p:nvPr/>
        </p:nvSpPr>
        <p:spPr>
          <a:xfrm>
            <a:off x="683568" y="548680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e-BY" sz="36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АДКАЗ</a:t>
            </a:r>
          </a:p>
          <a:p>
            <a:pPr algn="ctr"/>
            <a:r>
              <a:rPr lang="be-BY" sz="3600" b="1" i="1" dirty="0">
                <a:latin typeface="Times New Roman" pitchFamily="18" charset="0"/>
                <a:cs typeface="Times New Roman" pitchFamily="18" charset="0"/>
              </a:rPr>
              <a:t>БЯРОЗА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232951F-DB65-4FFE-ABC9-FF2F033F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10" y="2204864"/>
            <a:ext cx="7573580" cy="37114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24FA43-96C3-8A66-C474-84E3C53CCD8E}"/>
              </a:ext>
            </a:extLst>
          </p:cNvPr>
          <p:cNvSpPr txBox="1"/>
          <p:nvPr/>
        </p:nvSpPr>
        <p:spPr>
          <a:xfrm>
            <a:off x="465581" y="6088940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b="1" i="1" dirty="0">
                <a:solidFill>
                  <a:schemeClr val="accent1"/>
                </a:solidFill>
                <a:hlinkClick r:id="rId3" action="ppaction://hlinksldjump"/>
              </a:rPr>
              <a:t>Пытанні</a:t>
            </a:r>
            <a:endParaRPr lang="ru-RU" sz="32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7412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310</TotalTime>
  <Words>291</Words>
  <Application>Microsoft Office PowerPoint</Application>
  <PresentationFormat>Экран (4:3)</PresentationFormat>
  <Paragraphs>78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Franklin Gothic Book</vt:lpstr>
      <vt:lpstr>Franklin Gothic Medium</vt:lpstr>
      <vt:lpstr>Times New Roman</vt:lpstr>
      <vt:lpstr>Wingdings 2</vt:lpstr>
      <vt:lpstr>Трек</vt:lpstr>
      <vt:lpstr>Презентация PowerPoint</vt:lpstr>
      <vt:lpstr>Презентация PowerPoint</vt:lpstr>
      <vt:lpstr>Адказ Акінчыцы ( Радзіма Якуба коласа)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Ghost</dc:creator>
  <cp:lastModifiedBy>User</cp:lastModifiedBy>
  <cp:revision>39</cp:revision>
  <dcterms:created xsi:type="dcterms:W3CDTF">2022-06-28T10:28:43Z</dcterms:created>
  <dcterms:modified xsi:type="dcterms:W3CDTF">2024-01-11T09:40:56Z</dcterms:modified>
</cp:coreProperties>
</file>