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3" r:id="rId1"/>
  </p:sldMasterIdLst>
  <p:notesMasterIdLst>
    <p:notesMasterId r:id="rId71"/>
  </p:notesMasterIdLst>
  <p:sldIdLst>
    <p:sldId id="256" r:id="rId2"/>
    <p:sldId id="257" r:id="rId3"/>
    <p:sldId id="313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70" r:id="rId13"/>
    <p:sldId id="271" r:id="rId14"/>
    <p:sldId id="274" r:id="rId15"/>
    <p:sldId id="276" r:id="rId16"/>
    <p:sldId id="277" r:id="rId17"/>
    <p:sldId id="278" r:id="rId18"/>
    <p:sldId id="279" r:id="rId19"/>
    <p:sldId id="283" r:id="rId20"/>
    <p:sldId id="284" r:id="rId21"/>
    <p:sldId id="285" r:id="rId22"/>
    <p:sldId id="286" r:id="rId23"/>
    <p:sldId id="289" r:id="rId24"/>
    <p:sldId id="292" r:id="rId25"/>
    <p:sldId id="293" r:id="rId26"/>
    <p:sldId id="294" r:id="rId27"/>
    <p:sldId id="295" r:id="rId28"/>
    <p:sldId id="296" r:id="rId29"/>
    <p:sldId id="299" r:id="rId30"/>
    <p:sldId id="300" r:id="rId31"/>
    <p:sldId id="301" r:id="rId32"/>
    <p:sldId id="302" r:id="rId33"/>
    <p:sldId id="303" r:id="rId34"/>
    <p:sldId id="306" r:id="rId35"/>
    <p:sldId id="307" r:id="rId36"/>
    <p:sldId id="308" r:id="rId37"/>
    <p:sldId id="309" r:id="rId38"/>
    <p:sldId id="310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44" r:id="rId54"/>
    <p:sldId id="329" r:id="rId55"/>
    <p:sldId id="335" r:id="rId56"/>
    <p:sldId id="336" r:id="rId57"/>
    <p:sldId id="337" r:id="rId58"/>
    <p:sldId id="338" r:id="rId59"/>
    <p:sldId id="339" r:id="rId60"/>
    <p:sldId id="340" r:id="rId61"/>
    <p:sldId id="341" r:id="rId62"/>
    <p:sldId id="342" r:id="rId63"/>
    <p:sldId id="343" r:id="rId64"/>
    <p:sldId id="345" r:id="rId65"/>
    <p:sldId id="346" r:id="rId66"/>
    <p:sldId id="347" r:id="rId67"/>
    <p:sldId id="348" r:id="rId68"/>
    <p:sldId id="349" r:id="rId69"/>
    <p:sldId id="288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99"/>
    <a:srgbClr val="000099"/>
    <a:srgbClr val="006600"/>
    <a:srgbClr val="CCCCFF"/>
    <a:srgbClr val="66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709" autoAdjust="0"/>
  </p:normalViewPr>
  <p:slideViewPr>
    <p:cSldViewPr>
      <p:cViewPr varScale="1">
        <p:scale>
          <a:sx n="153" d="100"/>
          <a:sy n="153" d="100"/>
        </p:scale>
        <p:origin x="200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B3A68-247A-4FF7-B548-4F878C03EC82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CAF1D-10B4-4AF6-AB7D-6F0D6D8FE6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AF1D-10B4-4AF6-AB7D-6F0D6D8FE664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0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82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74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399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198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7375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50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40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072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82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15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00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38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27.xml"/><Relationship Id="rId18" Type="http://schemas.openxmlformats.org/officeDocument/2006/relationships/slide" Target="slide32.xml"/><Relationship Id="rId26" Type="http://schemas.openxmlformats.org/officeDocument/2006/relationships/slide" Target="slide7.xml"/><Relationship Id="rId3" Type="http://schemas.openxmlformats.org/officeDocument/2006/relationships/slide" Target="slide15.xml"/><Relationship Id="rId21" Type="http://schemas.openxmlformats.org/officeDocument/2006/relationships/slide" Target="slide35.xml"/><Relationship Id="rId34" Type="http://schemas.openxmlformats.org/officeDocument/2006/relationships/slide" Target="slide12.xml"/><Relationship Id="rId7" Type="http://schemas.openxmlformats.org/officeDocument/2006/relationships/slide" Target="slide20.xml"/><Relationship Id="rId12" Type="http://schemas.openxmlformats.org/officeDocument/2006/relationships/slide" Target="slide26.xml"/><Relationship Id="rId17" Type="http://schemas.openxmlformats.org/officeDocument/2006/relationships/slide" Target="slide31.xml"/><Relationship Id="rId25" Type="http://schemas.openxmlformats.org/officeDocument/2006/relationships/slide" Target="slide6.xml"/><Relationship Id="rId33" Type="http://schemas.openxmlformats.org/officeDocument/2006/relationships/slide" Target="slide8.xml"/><Relationship Id="rId2" Type="http://schemas.openxmlformats.org/officeDocument/2006/relationships/slide" Target="slide14.xml"/><Relationship Id="rId16" Type="http://schemas.openxmlformats.org/officeDocument/2006/relationships/slide" Target="slide30.xml"/><Relationship Id="rId20" Type="http://schemas.openxmlformats.org/officeDocument/2006/relationships/slide" Target="slide34.xml"/><Relationship Id="rId29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slide" Target="slide25.xml"/><Relationship Id="rId24" Type="http://schemas.openxmlformats.org/officeDocument/2006/relationships/slide" Target="slide38.xml"/><Relationship Id="rId32" Type="http://schemas.openxmlformats.org/officeDocument/2006/relationships/slide" Target="slide13.xml"/><Relationship Id="rId5" Type="http://schemas.openxmlformats.org/officeDocument/2006/relationships/slide" Target="slide17.xml"/><Relationship Id="rId15" Type="http://schemas.openxmlformats.org/officeDocument/2006/relationships/slide" Target="slide29.xml"/><Relationship Id="rId23" Type="http://schemas.openxmlformats.org/officeDocument/2006/relationships/slide" Target="slide37.xml"/><Relationship Id="rId28" Type="http://schemas.openxmlformats.org/officeDocument/2006/relationships/slide" Target="slide10.xml"/><Relationship Id="rId10" Type="http://schemas.openxmlformats.org/officeDocument/2006/relationships/slide" Target="slide24.xml"/><Relationship Id="rId19" Type="http://schemas.openxmlformats.org/officeDocument/2006/relationships/slide" Target="slide33.xml"/><Relationship Id="rId31" Type="http://schemas.openxmlformats.org/officeDocument/2006/relationships/slide" Target="slide4.xml"/><Relationship Id="rId4" Type="http://schemas.openxmlformats.org/officeDocument/2006/relationships/slide" Target="slide16.xml"/><Relationship Id="rId9" Type="http://schemas.openxmlformats.org/officeDocument/2006/relationships/slide" Target="slide23.xml"/><Relationship Id="rId14" Type="http://schemas.openxmlformats.org/officeDocument/2006/relationships/slide" Target="slide28.xml"/><Relationship Id="rId22" Type="http://schemas.openxmlformats.org/officeDocument/2006/relationships/slide" Target="slide36.xml"/><Relationship Id="rId27" Type="http://schemas.openxmlformats.org/officeDocument/2006/relationships/slide" Target="slide11.xml"/><Relationship Id="rId30" Type="http://schemas.openxmlformats.org/officeDocument/2006/relationships/slide" Target="slide9.xml"/><Relationship Id="rId35" Type="http://schemas.openxmlformats.org/officeDocument/2006/relationships/slide" Target="slide18.xml"/><Relationship Id="rId8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13" Type="http://schemas.openxmlformats.org/officeDocument/2006/relationships/slide" Target="slide61.xml"/><Relationship Id="rId18" Type="http://schemas.openxmlformats.org/officeDocument/2006/relationships/slide" Target="slide66.xml"/><Relationship Id="rId26" Type="http://schemas.openxmlformats.org/officeDocument/2006/relationships/slide" Target="slide40.xml"/><Relationship Id="rId3" Type="http://schemas.openxmlformats.org/officeDocument/2006/relationships/slide" Target="slide50.xml"/><Relationship Id="rId21" Type="http://schemas.openxmlformats.org/officeDocument/2006/relationships/slide" Target="slide6.xml"/><Relationship Id="rId7" Type="http://schemas.openxmlformats.org/officeDocument/2006/relationships/slide" Target="slide55.xml"/><Relationship Id="rId12" Type="http://schemas.openxmlformats.org/officeDocument/2006/relationships/slide" Target="slide60.xml"/><Relationship Id="rId17" Type="http://schemas.openxmlformats.org/officeDocument/2006/relationships/slide" Target="slide65.xml"/><Relationship Id="rId25" Type="http://schemas.openxmlformats.org/officeDocument/2006/relationships/slide" Target="slide45.xml"/><Relationship Id="rId2" Type="http://schemas.openxmlformats.org/officeDocument/2006/relationships/slide" Target="slide49.xml"/><Relationship Id="rId16" Type="http://schemas.openxmlformats.org/officeDocument/2006/relationships/slide" Target="slide64.xml"/><Relationship Id="rId20" Type="http://schemas.openxmlformats.org/officeDocument/2006/relationships/slide" Target="slide68.xml"/><Relationship Id="rId29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slide" Target="slide59.xml"/><Relationship Id="rId24" Type="http://schemas.openxmlformats.org/officeDocument/2006/relationships/slide" Target="slide41.xml"/><Relationship Id="rId32" Type="http://schemas.openxmlformats.org/officeDocument/2006/relationships/slide" Target="slide53.xml"/><Relationship Id="rId5" Type="http://schemas.openxmlformats.org/officeDocument/2006/relationships/slide" Target="slide52.xml"/><Relationship Id="rId15" Type="http://schemas.openxmlformats.org/officeDocument/2006/relationships/slide" Target="slide63.xml"/><Relationship Id="rId23" Type="http://schemas.openxmlformats.org/officeDocument/2006/relationships/slide" Target="slide46.xml"/><Relationship Id="rId28" Type="http://schemas.openxmlformats.org/officeDocument/2006/relationships/slide" Target="slide39.xml"/><Relationship Id="rId10" Type="http://schemas.openxmlformats.org/officeDocument/2006/relationships/slide" Target="slide58.xml"/><Relationship Id="rId19" Type="http://schemas.openxmlformats.org/officeDocument/2006/relationships/slide" Target="slide67.xml"/><Relationship Id="rId31" Type="http://schemas.openxmlformats.org/officeDocument/2006/relationships/slide" Target="slide47.xml"/><Relationship Id="rId4" Type="http://schemas.openxmlformats.org/officeDocument/2006/relationships/slide" Target="slide16.xml"/><Relationship Id="rId9" Type="http://schemas.openxmlformats.org/officeDocument/2006/relationships/slide" Target="slide57.xml"/><Relationship Id="rId14" Type="http://schemas.openxmlformats.org/officeDocument/2006/relationships/slide" Target="slide62.xml"/><Relationship Id="rId22" Type="http://schemas.openxmlformats.org/officeDocument/2006/relationships/slide" Target="slide7.xml"/><Relationship Id="rId27" Type="http://schemas.openxmlformats.org/officeDocument/2006/relationships/slide" Target="slide44.xml"/><Relationship Id="rId30" Type="http://schemas.openxmlformats.org/officeDocument/2006/relationships/slide" Target="slide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6650" y="636465"/>
            <a:ext cx="8887350" cy="244827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>
                <a:solidFill>
                  <a:prstClr val="black"/>
                </a:solidFill>
              </a:rPr>
            </a:br>
            <a:br>
              <a:rPr lang="ru-RU" dirty="0">
                <a:latin typeface="Mistral" panose="03090702030407020403" pitchFamily="66" charset="0"/>
              </a:rPr>
            </a:br>
            <a:r>
              <a:rPr lang="ru-RU" sz="6700" dirty="0">
                <a:solidFill>
                  <a:schemeClr val="accent1">
                    <a:lumMod val="50000"/>
                  </a:schemeClr>
                </a:solidFill>
                <a:latin typeface="Mistral" panose="03090702030407020403" pitchFamily="66" charset="0"/>
              </a:rPr>
              <a:t>«ЯК ТЫ СЭРЦУ МАЙМУ МИЛА, ДАРАГАЯ БЕЛАРУСЬ!»</a:t>
            </a:r>
            <a:br>
              <a:rPr lang="ru-RU" sz="5300" dirty="0"/>
            </a:br>
            <a:endParaRPr lang="ru-RU" dirty="0">
              <a:ln>
                <a:solidFill>
                  <a:srgbClr val="FF0000"/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067944" y="3789040"/>
            <a:ext cx="4819406" cy="271464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lnSpc>
                <a:spcPct val="120000"/>
              </a:lnSpc>
              <a:buClr>
                <a:schemeClr val="accent2"/>
              </a:buClr>
              <a:buSzPct val="60000"/>
              <a:defRPr/>
            </a:pPr>
            <a:endParaRPr lang="ru-RU" sz="1700" dirty="0">
              <a:solidFill>
                <a:srgbClr val="000099"/>
              </a:solidFill>
              <a:latin typeface="Arial Black" pitchFamily="34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17DFABC-B25F-4479-BAD9-4B3E7E3356C1}"/>
              </a:ext>
            </a:extLst>
          </p:cNvPr>
          <p:cNvSpPr txBox="1"/>
          <p:nvPr/>
        </p:nvSpPr>
        <p:spPr>
          <a:xfrm>
            <a:off x="5004048" y="3933056"/>
            <a:ext cx="4097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e-BY" sz="1600" b="1" i="1" dirty="0">
                <a:solidFill>
                  <a:schemeClr val="accent1">
                    <a:lumMod val="50000"/>
                  </a:schemeClr>
                </a:solidFill>
              </a:rPr>
              <a:t>Стрэльчанка Леанід Сяргеевіч,</a:t>
            </a:r>
          </a:p>
          <a:p>
            <a:pPr algn="r"/>
            <a:r>
              <a:rPr lang="be-BY" sz="1600" b="1" i="1" dirty="0">
                <a:solidFill>
                  <a:schemeClr val="accent1">
                    <a:lumMod val="50000"/>
                  </a:schemeClr>
                </a:solidFill>
              </a:rPr>
              <a:t> настаўнік беларускай мовы і літаратуры</a:t>
            </a:r>
            <a:endParaRPr lang="ru-BY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1928802"/>
            <a:ext cx="2988048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Гарады Беларусі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643182"/>
            <a:ext cx="2984538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Птушкі Беларусі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0921" y="3357562"/>
            <a:ext cx="2956779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Жывёльны свет Беларусі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071942"/>
            <a:ext cx="2919254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Раслінны свет Беларусі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060" y="4804247"/>
            <a:ext cx="2923790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Рэкі і азёры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596" y="2571746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84048" y="438914"/>
            <a:ext cx="8636766" cy="6931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419558" y="3282604"/>
            <a:ext cx="8582455" cy="7675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19556" y="3972050"/>
            <a:ext cx="8653038" cy="27353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72723" y="4667218"/>
            <a:ext cx="8699873" cy="7061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428596" y="5436960"/>
            <a:ext cx="8711932" cy="8264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с двумя скругленными противолежащими углами 96">
            <a:hlinkClick r:id="rId2" action="ppaction://hlinksldjump"/>
          </p:cNvPr>
          <p:cNvSpPr/>
          <p:nvPr/>
        </p:nvSpPr>
        <p:spPr>
          <a:xfrm>
            <a:off x="3714744" y="197536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98" name="Прямоугольник с двумя скругленными противолежащими углами 97">
            <a:hlinkClick r:id="rId3" action="ppaction://hlinksldjump"/>
          </p:cNvPr>
          <p:cNvSpPr/>
          <p:nvPr/>
        </p:nvSpPr>
        <p:spPr>
          <a:xfrm>
            <a:off x="4825852" y="199254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99" name="Прямоугольник с двумя скругленными противолежащими углами 98">
            <a:hlinkClick r:id="rId4" action="ppaction://hlinksldjump"/>
          </p:cNvPr>
          <p:cNvSpPr/>
          <p:nvPr/>
        </p:nvSpPr>
        <p:spPr>
          <a:xfrm>
            <a:off x="5788145" y="201189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0" name="Прямоугольник с двумя скругленными противолежащими углами 99">
            <a:hlinkClick r:id="rId5" action="ppaction://hlinksldjump"/>
          </p:cNvPr>
          <p:cNvSpPr/>
          <p:nvPr/>
        </p:nvSpPr>
        <p:spPr>
          <a:xfrm>
            <a:off x="6759412" y="1974251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03" name="Прямоугольник с двумя скругленными противолежащими углами 102">
            <a:hlinkClick r:id="rId6" action="ppaction://hlinksldjump"/>
          </p:cNvPr>
          <p:cNvSpPr/>
          <p:nvPr/>
        </p:nvSpPr>
        <p:spPr>
          <a:xfrm>
            <a:off x="3699674" y="264468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04" name="Прямоугольник с двумя скругленными противолежащими углами 103">
            <a:hlinkClick r:id="rId7" action="ppaction://hlinksldjump"/>
          </p:cNvPr>
          <p:cNvSpPr/>
          <p:nvPr/>
        </p:nvSpPr>
        <p:spPr>
          <a:xfrm>
            <a:off x="4825852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20</a:t>
            </a:r>
          </a:p>
        </p:txBody>
      </p:sp>
      <p:sp>
        <p:nvSpPr>
          <p:cNvPr id="105" name="Прямоугольник с двумя скругленными противолежащими углами 104">
            <a:hlinkClick r:id="rId7" action="ppaction://hlinksldjump"/>
          </p:cNvPr>
          <p:cNvSpPr/>
          <p:nvPr/>
        </p:nvSpPr>
        <p:spPr>
          <a:xfrm>
            <a:off x="5762608" y="267851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30</a:t>
            </a:r>
          </a:p>
        </p:txBody>
      </p:sp>
      <p:sp>
        <p:nvSpPr>
          <p:cNvPr id="106" name="Прямоугольник с двумя скругленными противолежащими углами 105">
            <a:hlinkClick r:id="rId8" action="ppaction://hlinksldjump"/>
          </p:cNvPr>
          <p:cNvSpPr/>
          <p:nvPr/>
        </p:nvSpPr>
        <p:spPr>
          <a:xfrm>
            <a:off x="6716960" y="268082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40</a:t>
            </a:r>
          </a:p>
        </p:txBody>
      </p:sp>
      <p:sp>
        <p:nvSpPr>
          <p:cNvPr id="107" name="Прямоугольник с двумя скругленными противолежащими углами 106">
            <a:hlinkClick r:id="rId9" action="ppaction://hlinksldjump"/>
          </p:cNvPr>
          <p:cNvSpPr/>
          <p:nvPr/>
        </p:nvSpPr>
        <p:spPr>
          <a:xfrm>
            <a:off x="7750362" y="268082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50</a:t>
            </a:r>
          </a:p>
        </p:txBody>
      </p:sp>
      <p:sp>
        <p:nvSpPr>
          <p:cNvPr id="109" name="Прямоугольник с двумя скругленными противолежащими углами 108">
            <a:hlinkClick r:id="rId10" action="ppaction://hlinksldjump"/>
          </p:cNvPr>
          <p:cNvSpPr/>
          <p:nvPr/>
        </p:nvSpPr>
        <p:spPr>
          <a:xfrm>
            <a:off x="3709016" y="334269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0" name="Прямоугольник с двумя скругленными противолежащими углами 109">
            <a:hlinkClick r:id="rId11" action="ppaction://hlinksldjump"/>
          </p:cNvPr>
          <p:cNvSpPr/>
          <p:nvPr/>
        </p:nvSpPr>
        <p:spPr>
          <a:xfrm>
            <a:off x="4809888" y="334488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20</a:t>
            </a:r>
          </a:p>
        </p:txBody>
      </p:sp>
      <p:sp>
        <p:nvSpPr>
          <p:cNvPr id="111" name="Прямоугольник с двумя скругленными противолежащими углами 110">
            <a:hlinkClick r:id="rId12" action="ppaction://hlinksldjump"/>
          </p:cNvPr>
          <p:cNvSpPr/>
          <p:nvPr/>
        </p:nvSpPr>
        <p:spPr>
          <a:xfrm>
            <a:off x="5768462" y="3348449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30</a:t>
            </a:r>
          </a:p>
        </p:txBody>
      </p:sp>
      <p:sp>
        <p:nvSpPr>
          <p:cNvPr id="112" name="Прямоугольник с двумя скругленными противолежащими углами 111">
            <a:hlinkClick r:id="rId13" action="ppaction://hlinksldjump"/>
          </p:cNvPr>
          <p:cNvSpPr/>
          <p:nvPr/>
        </p:nvSpPr>
        <p:spPr>
          <a:xfrm>
            <a:off x="6722000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40</a:t>
            </a:r>
          </a:p>
        </p:txBody>
      </p:sp>
      <p:sp>
        <p:nvSpPr>
          <p:cNvPr id="113" name="Прямоугольник с двумя скругленными противолежащими углами 112">
            <a:hlinkClick r:id="rId14" action="ppaction://hlinksldjump"/>
          </p:cNvPr>
          <p:cNvSpPr/>
          <p:nvPr/>
        </p:nvSpPr>
        <p:spPr>
          <a:xfrm>
            <a:off x="7750362" y="335581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50</a:t>
            </a:r>
          </a:p>
        </p:txBody>
      </p:sp>
      <p:sp>
        <p:nvSpPr>
          <p:cNvPr id="115" name="Прямоугольник с двумя скругленными противолежащими углами 114">
            <a:hlinkClick r:id="rId15" action="ppaction://hlinksldjump"/>
          </p:cNvPr>
          <p:cNvSpPr/>
          <p:nvPr/>
        </p:nvSpPr>
        <p:spPr>
          <a:xfrm>
            <a:off x="3709016" y="407239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6" name="Прямоугольник с двумя скругленными противолежащими углами 115">
            <a:hlinkClick r:id="rId16" action="ppaction://hlinksldjump"/>
          </p:cNvPr>
          <p:cNvSpPr/>
          <p:nvPr/>
        </p:nvSpPr>
        <p:spPr>
          <a:xfrm>
            <a:off x="4809888" y="406957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20</a:t>
            </a:r>
          </a:p>
        </p:txBody>
      </p:sp>
      <p:sp>
        <p:nvSpPr>
          <p:cNvPr id="117" name="Прямоугольник с двумя скругленными противолежащими углами 116">
            <a:hlinkClick r:id="rId17" action="ppaction://hlinksldjump"/>
          </p:cNvPr>
          <p:cNvSpPr/>
          <p:nvPr/>
        </p:nvSpPr>
        <p:spPr>
          <a:xfrm>
            <a:off x="5762608" y="409176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30</a:t>
            </a:r>
          </a:p>
        </p:txBody>
      </p:sp>
      <p:sp>
        <p:nvSpPr>
          <p:cNvPr id="118" name="Прямоугольник с двумя скругленными противолежащими углами 117">
            <a:hlinkClick r:id="rId18" action="ppaction://hlinksldjump"/>
          </p:cNvPr>
          <p:cNvSpPr/>
          <p:nvPr/>
        </p:nvSpPr>
        <p:spPr>
          <a:xfrm>
            <a:off x="6715140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40</a:t>
            </a:r>
          </a:p>
        </p:txBody>
      </p:sp>
      <p:sp>
        <p:nvSpPr>
          <p:cNvPr id="119" name="Прямоугольник с двумя скругленными противолежащими углами 118">
            <a:hlinkClick r:id="rId19" action="ppaction://hlinksldjump"/>
          </p:cNvPr>
          <p:cNvSpPr/>
          <p:nvPr/>
        </p:nvSpPr>
        <p:spPr>
          <a:xfrm>
            <a:off x="7730978" y="409176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50</a:t>
            </a:r>
          </a:p>
        </p:txBody>
      </p:sp>
      <p:sp>
        <p:nvSpPr>
          <p:cNvPr id="121" name="Прямоугольник с двумя скругленными противолежащими углами 120">
            <a:hlinkClick r:id="rId20" action="ppaction://hlinksldjump"/>
          </p:cNvPr>
          <p:cNvSpPr/>
          <p:nvPr/>
        </p:nvSpPr>
        <p:spPr>
          <a:xfrm>
            <a:off x="3709016" y="479223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22" name="Прямоугольник с двумя скругленными противолежащими углами 121">
            <a:hlinkClick r:id="rId21" action="ppaction://hlinksldjump"/>
          </p:cNvPr>
          <p:cNvSpPr/>
          <p:nvPr/>
        </p:nvSpPr>
        <p:spPr>
          <a:xfrm>
            <a:off x="4809888" y="478001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20</a:t>
            </a:r>
          </a:p>
        </p:txBody>
      </p:sp>
      <p:sp>
        <p:nvSpPr>
          <p:cNvPr id="123" name="Прямоугольник с двумя скругленными противолежащими углами 122">
            <a:hlinkClick r:id="rId22" action="ppaction://hlinksldjump"/>
          </p:cNvPr>
          <p:cNvSpPr/>
          <p:nvPr/>
        </p:nvSpPr>
        <p:spPr>
          <a:xfrm>
            <a:off x="5762608" y="478939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30</a:t>
            </a:r>
          </a:p>
        </p:txBody>
      </p:sp>
      <p:sp>
        <p:nvSpPr>
          <p:cNvPr id="124" name="Прямоугольник с двумя скругленными противолежащими углами 123">
            <a:hlinkClick r:id="rId23" action="ppaction://hlinksldjump"/>
          </p:cNvPr>
          <p:cNvSpPr/>
          <p:nvPr/>
        </p:nvSpPr>
        <p:spPr>
          <a:xfrm>
            <a:off x="6746793" y="480424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40</a:t>
            </a:r>
          </a:p>
        </p:txBody>
      </p:sp>
      <p:sp>
        <p:nvSpPr>
          <p:cNvPr id="125" name="Прямоугольник с двумя скругленными противолежащими углами 124">
            <a:hlinkClick r:id="rId24" action="ppaction://hlinksldjump"/>
          </p:cNvPr>
          <p:cNvSpPr/>
          <p:nvPr/>
        </p:nvSpPr>
        <p:spPr>
          <a:xfrm>
            <a:off x="7730978" y="478415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50</a:t>
            </a:r>
          </a:p>
        </p:txBody>
      </p:sp>
      <p:sp>
        <p:nvSpPr>
          <p:cNvPr id="127" name="Прямоугольник с двумя скругленными противолежащими углами 126">
            <a:hlinkClick r:id="" action="ppaction://hlinkshowjump?jump=lastslide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Выхад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5887217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395621" y="536524"/>
            <a:ext cx="3056141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Міфы Беларусі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95620" y="1232663"/>
            <a:ext cx="3021024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Беларускія народныя святы і абрады</a:t>
            </a:r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372721" y="1899738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hlinkClick r:id="rId25" action="ppaction://hlinksldjump"/>
          </p:cNvPr>
          <p:cNvCxnSpPr/>
          <p:nvPr/>
        </p:nvCxnSpPr>
        <p:spPr>
          <a:xfrm>
            <a:off x="395620" y="1188343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с двумя скругленными противолежащими углами 88">
            <a:hlinkClick r:id="rId26" action="ppaction://hlinksldjump"/>
          </p:cNvPr>
          <p:cNvSpPr/>
          <p:nvPr/>
        </p:nvSpPr>
        <p:spPr>
          <a:xfrm>
            <a:off x="6750438" y="58963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95" name="Прямоугольник с двумя скругленными противолежащими углами 94">
            <a:hlinkClick r:id="rId27" action="ppaction://hlinksldjump"/>
          </p:cNvPr>
          <p:cNvSpPr/>
          <p:nvPr/>
        </p:nvSpPr>
        <p:spPr>
          <a:xfrm>
            <a:off x="5788145" y="128222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96" name="Прямоугольник с двумя скругленными противолежащими углами 95">
            <a:hlinkClick r:id="rId25" action="ppaction://hlinksldjump"/>
          </p:cNvPr>
          <p:cNvSpPr/>
          <p:nvPr/>
        </p:nvSpPr>
        <p:spPr>
          <a:xfrm>
            <a:off x="5788145" y="6048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2" name="Прямоугольник с двумя скругленными противолежащими углами 101">
            <a:hlinkClick r:id="rId28" action="ppaction://hlinksldjump"/>
          </p:cNvPr>
          <p:cNvSpPr/>
          <p:nvPr/>
        </p:nvSpPr>
        <p:spPr>
          <a:xfrm>
            <a:off x="4825852" y="130049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8" name="Прямоугольник с двумя скругленными противолежащими углами 107">
            <a:hlinkClick r:id="rId29" action="ppaction://hlinksldjump"/>
          </p:cNvPr>
          <p:cNvSpPr/>
          <p:nvPr/>
        </p:nvSpPr>
        <p:spPr>
          <a:xfrm>
            <a:off x="4825852" y="58006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14" name="Прямоугольник с двумя скругленными противолежащими углами 113">
            <a:hlinkClick r:id="rId30" action="ppaction://hlinksldjump"/>
          </p:cNvPr>
          <p:cNvSpPr/>
          <p:nvPr/>
        </p:nvSpPr>
        <p:spPr>
          <a:xfrm>
            <a:off x="3699674" y="129090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20" name="Прямоугольник с двумя скругленными противолежащими углами 119">
            <a:hlinkClick r:id="rId31" action="ppaction://hlinksldjump"/>
          </p:cNvPr>
          <p:cNvSpPr/>
          <p:nvPr/>
        </p:nvSpPr>
        <p:spPr>
          <a:xfrm>
            <a:off x="3699674" y="582879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29" name="Прямоугольник с двумя скругленными противолежащими углами 128">
            <a:hlinkClick r:id="rId32" action="ppaction://hlinksldjump"/>
          </p:cNvPr>
          <p:cNvSpPr/>
          <p:nvPr/>
        </p:nvSpPr>
        <p:spPr>
          <a:xfrm>
            <a:off x="7730978" y="131634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30" name="Прямоугольник с двумя скругленными противолежащими углами 129">
            <a:hlinkClick r:id="rId33" action="ppaction://hlinksldjump"/>
          </p:cNvPr>
          <p:cNvSpPr/>
          <p:nvPr/>
        </p:nvSpPr>
        <p:spPr>
          <a:xfrm>
            <a:off x="7756581" y="59911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31" name="Прямоугольник с двумя скругленными противолежащими углами 130">
            <a:hlinkClick r:id="rId34" action="ppaction://hlinksldjump"/>
          </p:cNvPr>
          <p:cNvSpPr/>
          <p:nvPr/>
        </p:nvSpPr>
        <p:spPr>
          <a:xfrm>
            <a:off x="6746793" y="130984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39" name="Прямоугольник с двумя скругленными противолежащими углами 138">
            <a:hlinkClick r:id="rId35" action="ppaction://hlinksldjump"/>
          </p:cNvPr>
          <p:cNvSpPr/>
          <p:nvPr/>
        </p:nvSpPr>
        <p:spPr>
          <a:xfrm>
            <a:off x="7750362" y="19696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89" grpId="0" animBg="1"/>
      <p:bldP spid="95" grpId="0" animBg="1"/>
      <p:bldP spid="96" grpId="0" animBg="1"/>
      <p:bldP spid="102" grpId="0" animBg="1"/>
      <p:bldP spid="108" grpId="0" animBg="1"/>
      <p:bldP spid="114" grpId="0" animBg="1"/>
      <p:bldP spid="120" grpId="0" animBg="1"/>
      <p:bldP spid="129" grpId="0" animBg="1"/>
      <p:bldP spid="130" grpId="0" animBg="1"/>
      <p:bldP spid="131" grpId="0" animBg="1"/>
      <p:bldP spid="1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1928802"/>
            <a:ext cx="3063284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Беларускія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народныя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інструменты</a:t>
            </a:r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643182"/>
            <a:ext cx="3063284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Героі Вялікай Айчыннай вайны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060" y="3357562"/>
            <a:ext cx="3067820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Пісьменнікі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паэты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Беларусі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071942"/>
            <a:ext cx="3063284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Геаграфія Беларусі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596" y="2571746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84048" y="438914"/>
            <a:ext cx="8636766" cy="6931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419558" y="3282604"/>
            <a:ext cx="8582455" cy="7675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19556" y="3972050"/>
            <a:ext cx="8653038" cy="27353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72723" y="4667218"/>
            <a:ext cx="8699873" cy="7061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с двумя скругленными противолежащими углами 96">
            <a:hlinkClick r:id="rId2" action="ppaction://hlinksldjump"/>
          </p:cNvPr>
          <p:cNvSpPr/>
          <p:nvPr/>
        </p:nvSpPr>
        <p:spPr>
          <a:xfrm>
            <a:off x="4003239" y="199970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98" name="Прямоугольник с двумя скругленными противолежащими углами 97">
            <a:hlinkClick r:id="rId3" action="ppaction://hlinksldjump"/>
          </p:cNvPr>
          <p:cNvSpPr/>
          <p:nvPr/>
        </p:nvSpPr>
        <p:spPr>
          <a:xfrm>
            <a:off x="4995047" y="1984934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99" name="Прямоугольник с двумя скругленными противолежащими углами 98">
            <a:hlinkClick r:id="rId4" action="ppaction://hlinksldjump"/>
          </p:cNvPr>
          <p:cNvSpPr/>
          <p:nvPr/>
        </p:nvSpPr>
        <p:spPr>
          <a:xfrm>
            <a:off x="5925226" y="199306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0" name="Прямоугольник с двумя скругленными противолежащими углами 99">
            <a:hlinkClick r:id="rId5" action="ppaction://hlinksldjump"/>
          </p:cNvPr>
          <p:cNvSpPr/>
          <p:nvPr/>
        </p:nvSpPr>
        <p:spPr>
          <a:xfrm>
            <a:off x="6791283" y="200061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03" name="Прямоугольник с двумя скругленными противолежащими углами 102">
            <a:hlinkClick r:id="rId6" action="ppaction://hlinksldjump"/>
          </p:cNvPr>
          <p:cNvSpPr/>
          <p:nvPr/>
        </p:nvSpPr>
        <p:spPr>
          <a:xfrm>
            <a:off x="3996405" y="267851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04" name="Прямоугольник с двумя скругленными противолежащими углами 103">
            <a:hlinkClick r:id="rId7" action="ppaction://hlinksldjump"/>
          </p:cNvPr>
          <p:cNvSpPr/>
          <p:nvPr/>
        </p:nvSpPr>
        <p:spPr>
          <a:xfrm>
            <a:off x="4960892" y="267851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5" name="Прямоугольник с двумя скругленными противолежащими углами 104">
            <a:hlinkClick r:id="rId8" action="ppaction://hlinksldjump"/>
          </p:cNvPr>
          <p:cNvSpPr/>
          <p:nvPr/>
        </p:nvSpPr>
        <p:spPr>
          <a:xfrm>
            <a:off x="5957086" y="266294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6" name="Прямоугольник с двумя скругленными противолежащими углами 105">
            <a:hlinkClick r:id="rId9" action="ppaction://hlinksldjump"/>
          </p:cNvPr>
          <p:cNvSpPr/>
          <p:nvPr/>
        </p:nvSpPr>
        <p:spPr>
          <a:xfrm>
            <a:off x="6792439" y="267013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07" name="Прямоугольник с двумя скругленными противолежащими углами 106">
            <a:hlinkClick r:id="rId10" action="ppaction://hlinksldjump"/>
          </p:cNvPr>
          <p:cNvSpPr/>
          <p:nvPr/>
        </p:nvSpPr>
        <p:spPr>
          <a:xfrm>
            <a:off x="7785225" y="268213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09" name="Прямоугольник с двумя скругленными противолежащими углами 108">
            <a:hlinkClick r:id="rId11" action="ppaction://hlinksldjump"/>
          </p:cNvPr>
          <p:cNvSpPr/>
          <p:nvPr/>
        </p:nvSpPr>
        <p:spPr>
          <a:xfrm>
            <a:off x="3988051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0" name="Прямоугольник с двумя скругленными противолежащими углами 109">
            <a:hlinkClick r:id="rId12" action="ppaction://hlinksldjump"/>
          </p:cNvPr>
          <p:cNvSpPr/>
          <p:nvPr/>
        </p:nvSpPr>
        <p:spPr>
          <a:xfrm>
            <a:off x="4960892" y="335819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11" name="Прямоугольник с двумя скругленными противолежащими углами 110">
            <a:hlinkClick r:id="rId13" action="ppaction://hlinksldjump"/>
          </p:cNvPr>
          <p:cNvSpPr/>
          <p:nvPr/>
        </p:nvSpPr>
        <p:spPr>
          <a:xfrm>
            <a:off x="5907698" y="3374651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12" name="Прямоугольник с двумя скругленными противолежащими углами 111">
            <a:hlinkClick r:id="rId14" action="ppaction://hlinksldjump"/>
          </p:cNvPr>
          <p:cNvSpPr/>
          <p:nvPr/>
        </p:nvSpPr>
        <p:spPr>
          <a:xfrm>
            <a:off x="6792439" y="336761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13" name="Прямоугольник с двумя скругленными противолежащими углами 112">
            <a:hlinkClick r:id="rId15" action="ppaction://hlinksldjump"/>
          </p:cNvPr>
          <p:cNvSpPr/>
          <p:nvPr/>
        </p:nvSpPr>
        <p:spPr>
          <a:xfrm>
            <a:off x="7790481" y="3348758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15" name="Прямоугольник с двумя скругленными противолежащими углами 114">
            <a:hlinkClick r:id="rId16" action="ppaction://hlinksldjump"/>
          </p:cNvPr>
          <p:cNvSpPr/>
          <p:nvPr/>
        </p:nvSpPr>
        <p:spPr>
          <a:xfrm>
            <a:off x="3980340" y="4043943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6" name="Прямоугольник с двумя скругленными противолежащими углами 115">
            <a:hlinkClick r:id="rId17" action="ppaction://hlinksldjump"/>
          </p:cNvPr>
          <p:cNvSpPr/>
          <p:nvPr/>
        </p:nvSpPr>
        <p:spPr>
          <a:xfrm>
            <a:off x="5011867" y="4035150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17" name="Прямоугольник с двумя скругленными противолежащими углами 116">
            <a:hlinkClick r:id="rId18" action="ppaction://hlinksldjump"/>
          </p:cNvPr>
          <p:cNvSpPr/>
          <p:nvPr/>
        </p:nvSpPr>
        <p:spPr>
          <a:xfrm>
            <a:off x="5925226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18" name="Прямоугольник с двумя скругленными противолежащими углами 117">
            <a:hlinkClick r:id="rId19" action="ppaction://hlinksldjump"/>
          </p:cNvPr>
          <p:cNvSpPr/>
          <p:nvPr/>
        </p:nvSpPr>
        <p:spPr>
          <a:xfrm>
            <a:off x="6825757" y="407853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19" name="Прямоугольник с двумя скругленными противолежащими углами 118">
            <a:hlinkClick r:id="rId20" action="ppaction://hlinksldjump"/>
          </p:cNvPr>
          <p:cNvSpPr/>
          <p:nvPr/>
        </p:nvSpPr>
        <p:spPr>
          <a:xfrm>
            <a:off x="7817913" y="4091328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50</a:t>
            </a:r>
          </a:p>
        </p:txBody>
      </p:sp>
      <p:sp>
        <p:nvSpPr>
          <p:cNvPr id="127" name="Прямоугольник с двумя скругленными противолежащими углами 126">
            <a:hlinkClick r:id="" action="ppaction://hlinkshowjump?jump=lastslide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Выхад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5887217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395620" y="536524"/>
            <a:ext cx="3096260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Імёны з мінулага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95620" y="1232663"/>
            <a:ext cx="3096260" cy="57150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Беларускія брэнды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372721" y="1899738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hlinkClick r:id="rId21" action="ppaction://hlinksldjump"/>
          </p:cNvPr>
          <p:cNvCxnSpPr/>
          <p:nvPr/>
        </p:nvCxnSpPr>
        <p:spPr>
          <a:xfrm>
            <a:off x="395620" y="1188343"/>
            <a:ext cx="8643998" cy="44237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с двумя скругленными противолежащими углами 88">
            <a:hlinkClick r:id="rId22" action="ppaction://hlinksldjump"/>
          </p:cNvPr>
          <p:cNvSpPr/>
          <p:nvPr/>
        </p:nvSpPr>
        <p:spPr>
          <a:xfrm>
            <a:off x="6791283" y="58963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95" name="Прямоугольник с двумя скругленными противолежащими углами 94">
            <a:hlinkClick r:id="rId23" action="ppaction://hlinksldjump"/>
          </p:cNvPr>
          <p:cNvSpPr/>
          <p:nvPr/>
        </p:nvSpPr>
        <p:spPr>
          <a:xfrm>
            <a:off x="5938856" y="1282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96" name="Прямоугольник с двумя скругленными противолежащими углами 95">
            <a:hlinkClick r:id="rId24" action="ppaction://hlinksldjump"/>
          </p:cNvPr>
          <p:cNvSpPr/>
          <p:nvPr/>
        </p:nvSpPr>
        <p:spPr>
          <a:xfrm>
            <a:off x="5890930" y="567249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2" name="Прямоугольник с двумя скругленными противолежащими углами 101">
            <a:hlinkClick r:id="rId25" action="ppaction://hlinksldjump"/>
          </p:cNvPr>
          <p:cNvSpPr/>
          <p:nvPr/>
        </p:nvSpPr>
        <p:spPr>
          <a:xfrm>
            <a:off x="4960892" y="1262778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8" name="Прямоугольник с двумя скругленными противолежащими углами 107">
            <a:hlinkClick r:id="rId26" action="ppaction://hlinksldjump"/>
          </p:cNvPr>
          <p:cNvSpPr/>
          <p:nvPr/>
        </p:nvSpPr>
        <p:spPr>
          <a:xfrm>
            <a:off x="4960892" y="56686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20</a:t>
            </a:r>
          </a:p>
        </p:txBody>
      </p:sp>
      <p:sp>
        <p:nvSpPr>
          <p:cNvPr id="114" name="Прямоугольник с двумя скругленными противолежащими углами 113">
            <a:hlinkClick r:id="rId27" action="ppaction://hlinksldjump"/>
          </p:cNvPr>
          <p:cNvSpPr/>
          <p:nvPr/>
        </p:nvSpPr>
        <p:spPr>
          <a:xfrm>
            <a:off x="4003239" y="1289211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20" name="Прямоугольник с двумя скругленными противолежащими углами 119">
            <a:hlinkClick r:id="rId28" action="ppaction://hlinksldjump"/>
          </p:cNvPr>
          <p:cNvSpPr/>
          <p:nvPr/>
        </p:nvSpPr>
        <p:spPr>
          <a:xfrm>
            <a:off x="4030854" y="56449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</a:rPr>
              <a:t>10</a:t>
            </a:r>
          </a:p>
        </p:txBody>
      </p:sp>
      <p:sp>
        <p:nvSpPr>
          <p:cNvPr id="129" name="Прямоугольник с двумя скругленными противолежащими углами 128">
            <a:hlinkClick r:id="rId29" action="ppaction://hlinksldjump"/>
          </p:cNvPr>
          <p:cNvSpPr/>
          <p:nvPr/>
        </p:nvSpPr>
        <p:spPr>
          <a:xfrm>
            <a:off x="7785225" y="1296787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30" name="Прямоугольник с двумя скругленными противолежащими углами 129">
            <a:hlinkClick r:id="rId30" action="ppaction://hlinksldjump"/>
          </p:cNvPr>
          <p:cNvSpPr/>
          <p:nvPr/>
        </p:nvSpPr>
        <p:spPr>
          <a:xfrm>
            <a:off x="7751007" y="56449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31" name="Прямоугольник с двумя скругленными противолежащими углами 130">
            <a:hlinkClick r:id="rId31" action="ppaction://hlinksldjump"/>
          </p:cNvPr>
          <p:cNvSpPr/>
          <p:nvPr/>
        </p:nvSpPr>
        <p:spPr>
          <a:xfrm>
            <a:off x="6792439" y="1299675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39" name="Прямоугольник с двумя скругленными противолежащими углами 138">
            <a:hlinkClick r:id="rId32" action="ppaction://hlinksldjump"/>
          </p:cNvPr>
          <p:cNvSpPr/>
          <p:nvPr/>
        </p:nvSpPr>
        <p:spPr>
          <a:xfrm>
            <a:off x="7785225" y="2020699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FFFF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340654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89" grpId="0" animBg="1"/>
      <p:bldP spid="95" grpId="0" animBg="1"/>
      <p:bldP spid="96" grpId="0" animBg="1"/>
      <p:bldP spid="102" grpId="0" animBg="1"/>
      <p:bldP spid="108" grpId="0" animBg="1"/>
      <p:bldP spid="114" grpId="0" animBg="1"/>
      <p:bldP spid="120" grpId="0" animBg="1"/>
      <p:bldP spid="129" grpId="0" animBg="1"/>
      <p:bldP spid="130" grpId="0" animBg="1"/>
      <p:bldP spid="131" grpId="0" animBg="1"/>
      <p:bldP spid="1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buNone/>
            </a:pP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 словах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вядомага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фалькларыста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Раманава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гэта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«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чалавекападобная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істота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чорнага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колеру,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пакрыта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валасамі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Месца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жыхарства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яго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рознае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на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печы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пад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печчу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пад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падлогай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у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хляве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і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іншых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пабудовах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Дзейнасць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яго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актыўная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выключна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ноччу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 </a:t>
            </a:r>
          </a:p>
          <a:p>
            <a:pPr marL="0" indent="0" algn="ctr">
              <a:buNone/>
            </a:pP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каго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ідзе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42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гаворка</a:t>
            </a:r>
            <a:r>
              <a:rPr lang="ru-RU" sz="4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?</a:t>
            </a:r>
          </a:p>
          <a:p>
            <a:pPr>
              <a:spcBef>
                <a:spcPts val="0"/>
              </a:spcBef>
              <a:buNone/>
            </a:pPr>
            <a:endParaRPr lang="ru-RU" sz="2700" i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Міфы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Дамавы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Закончыце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"Баба-Яга-злая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чараўніца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ступе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едзе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таўкачом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паганяе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венікам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Міфы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>
                <a:solidFill>
                  <a:srgbClr val="C00000"/>
                </a:solidFill>
              </a:rPr>
              <a:t>След </a:t>
            </a:r>
            <a:r>
              <a:rPr lang="ru-RU" sz="4000" b="1" dirty="0" err="1">
                <a:solidFill>
                  <a:srgbClr val="C00000"/>
                </a:solidFill>
              </a:rPr>
              <a:t>замятае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верыць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народа, то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ведзьмы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лёгкія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сілкуюцца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be-BY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Міфы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Душам</a:t>
            </a:r>
            <a:r>
              <a:rPr lang="be-BY" sz="3200" b="1" dirty="0">
                <a:solidFill>
                  <a:srgbClr val="C00000"/>
                </a:solidFill>
              </a:rPr>
              <a:t>і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людзей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be-BY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Гэты барадаты чалавек, па словах польскага фалькларыста Федароўскага, жыве пад зямлёй. І калі вы, уздыхаючы, выпадкова вымавіце яго Імя, то ён тут жа з'явіцца і, магчыма, дапаможа вам.</a:t>
            </a:r>
          </a:p>
          <a:p>
            <a:pPr algn="ctr">
              <a:spcBef>
                <a:spcPts val="0"/>
              </a:spcBef>
              <a:buNone/>
            </a:pPr>
            <a:r>
              <a:rPr lang="be-BY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жа завецца гэта міфічная істота?</a:t>
            </a:r>
          </a:p>
          <a:p>
            <a:pPr algn="ctr">
              <a:spcBef>
                <a:spcPts val="0"/>
              </a:spcBef>
              <a:buNone/>
            </a:pPr>
            <a:endParaRPr lang="ru-RU" sz="3200" i="1" dirty="0">
              <a:solidFill>
                <a:srgbClr val="0000CC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Міфы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Ох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Багдановіч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даследчых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пісаў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Пярун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-бог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нябеснага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агню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трымае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руках 2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вялікія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Трэннем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ўдарамі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выклікае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Міфы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Гром і маланка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гэтым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народным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святам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звязана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адна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самых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рамантычных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легенд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беларускага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незвычайнай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кветцы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павер'і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той,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знойдзе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кветку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разумець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шум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дрэў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размову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птушак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звяроў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свята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ідзе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гаворка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320040" indent="-32004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320040" indent="-320040">
              <a:buClr>
                <a:schemeClr val="accent2"/>
              </a:buClr>
              <a:buSzPct val="60000"/>
              <a:defRPr/>
            </a:pPr>
            <a:endParaRPr lang="ru-RU" sz="1400" b="1" dirty="0">
              <a:solidFill>
                <a:srgbClr val="C00000"/>
              </a:solidFill>
            </a:endParaRPr>
          </a:p>
          <a:p>
            <a:pPr marL="320040" indent="-320040" algn="ctr">
              <a:buClr>
                <a:schemeClr val="accent2"/>
              </a:buClr>
              <a:buSzPct val="60000"/>
              <a:defRPr/>
            </a:pPr>
            <a:r>
              <a:rPr lang="ru-RU" sz="2800" b="1" dirty="0">
                <a:solidFill>
                  <a:srgbClr val="C00000"/>
                </a:solidFill>
              </a:rPr>
              <a:t>         </a:t>
            </a:r>
            <a:r>
              <a:rPr lang="ru-RU" sz="3600" b="1" dirty="0" err="1">
                <a:solidFill>
                  <a:srgbClr val="C00000"/>
                </a:solidFill>
              </a:rPr>
              <a:t>Купалле</a:t>
            </a:r>
            <a:endParaRPr lang="ru-RU" sz="36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9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>
            <a:hlinkClick r:id="rId3" action="ppaction://hlinksldjump"/>
          </p:cNvPr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85728"/>
            <a:ext cx="494347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святы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абрады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дрэва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беларусаў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знакам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асаблівай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жыватворнай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Галіны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асвячалі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царкве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членаў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сям'і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лічылася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абараніць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хвароб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бед.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дрэва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84350" y="3893347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buClr>
                <a:schemeClr val="accent2"/>
              </a:buClr>
              <a:buSzPct val="60000"/>
              <a:defRPr/>
            </a:pPr>
            <a:endParaRPr lang="ru-RU" sz="9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3000" b="1" dirty="0">
              <a:solidFill>
                <a:srgbClr val="C00000"/>
              </a:solidFill>
            </a:endParaRPr>
          </a:p>
          <a:p>
            <a:pPr lvl="0" algn="ctr">
              <a:buClr>
                <a:schemeClr val="accent2"/>
              </a:buClr>
              <a:buSzPct val="60000"/>
              <a:defRPr/>
            </a:pPr>
            <a:r>
              <a:rPr lang="ru-RU" sz="3000" b="1" dirty="0">
                <a:solidFill>
                  <a:srgbClr val="C00000"/>
                </a:solidFill>
              </a:rPr>
              <a:t>       </a:t>
            </a:r>
            <a:r>
              <a:rPr lang="ru-RU" sz="4400" b="1" dirty="0" err="1">
                <a:solidFill>
                  <a:srgbClr val="C00000"/>
                </a:solidFill>
              </a:rPr>
              <a:t>Вярба</a:t>
            </a:r>
            <a:endParaRPr lang="ru-RU" sz="44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>
            <a:hlinkClick r:id="rId3" action="ppaction://hlinksldjump"/>
          </p:cNvPr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85728"/>
            <a:ext cx="494347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святы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абрады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187106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мінулым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дзень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беларусаў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сваё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значэнне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панядзелак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рэкамендавалася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пачынаць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сур'ёзныя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справы,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адкладалі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аўторак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Чацвер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чыстым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пятніца-жаночым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днём. А ў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суботу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трэба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ўспамінаць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endParaRPr lang="ru-RU" sz="16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ru-RU" sz="2800" b="1" dirty="0" err="1">
                <a:solidFill>
                  <a:srgbClr val="C00000"/>
                </a:solidFill>
              </a:rPr>
              <a:t>Памерлых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продкаў</a:t>
            </a:r>
            <a:r>
              <a:rPr lang="ru-RU" sz="2800" b="1" dirty="0">
                <a:solidFill>
                  <a:srgbClr val="C00000"/>
                </a:solidFill>
              </a:rPr>
              <a:t>      </a:t>
            </a:r>
            <a:endParaRPr lang="ru-RU" sz="44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>
            <a:hlinkClick r:id="rId3" action="ppaction://hlinksldjump"/>
          </p:cNvPr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85728"/>
            <a:ext cx="494347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святы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абрады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Вялікадня-велікоднае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Масленіцы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з'яўляецца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Зялёныя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   </a:t>
            </a:r>
            <a:r>
              <a:rPr lang="ru-RU" sz="3200" b="1" dirty="0" err="1">
                <a:solidFill>
                  <a:srgbClr val="C00000"/>
                </a:solidFill>
              </a:rPr>
              <a:t>Бяроза</a:t>
            </a:r>
            <a:endParaRPr lang="ru-RU" sz="32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85728"/>
            <a:ext cx="494347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святы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абрады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187106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сакавіка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дзень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Вясновага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раўнадзенства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шырока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адзначалася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Лічылася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вялікі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поспех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чакае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убачыць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дзень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714612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err="1">
                <a:solidFill>
                  <a:srgbClr val="C00000"/>
                </a:solidFill>
              </a:rPr>
              <a:t>Клін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жураўлёў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або</a:t>
            </a:r>
            <a:r>
              <a:rPr lang="ru-RU" sz="3200" b="1" dirty="0">
                <a:solidFill>
                  <a:srgbClr val="C00000"/>
                </a:solidFill>
              </a:rPr>
              <a:t> гусей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hlinkClick r:id="rId3" action="ppaction://hlinksldjump"/>
              </a:rPr>
              <a:t>50</a:t>
            </a:r>
            <a:endParaRPr lang="ru-RU" sz="24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85728"/>
            <a:ext cx="494347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святы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абрады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algn="ctr">
              <a:buNone/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Закончыце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вялікі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Мінск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старажытны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Гарады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err="1">
                <a:solidFill>
                  <a:srgbClr val="C00000"/>
                </a:solidFill>
              </a:rPr>
              <a:t>Полацк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187106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be-BY" dirty="0">
              <a:solidFill>
                <a:srgbClr val="000099"/>
              </a:solidFill>
            </a:endParaRPr>
          </a:p>
          <a:p>
            <a:pPr marL="0" indent="623888"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Назавіце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рэспублікі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носяць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ганаровае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-герой.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endParaRPr lang="be-BY" sz="2900" b="1" dirty="0">
              <a:solidFill>
                <a:srgbClr val="FF0000"/>
              </a:solidFill>
            </a:endParaRPr>
          </a:p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r>
              <a:rPr lang="be-BY" sz="2900" b="1" dirty="0">
                <a:solidFill>
                  <a:srgbClr val="FF0000"/>
                </a:solidFill>
              </a:rPr>
              <a:t>Мінск, Брэст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Гарады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623888"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хімікаў-Наваполацк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шахцёраў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–…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endParaRPr lang="be-BY" sz="2900" b="1" dirty="0">
              <a:solidFill>
                <a:srgbClr val="FF0000"/>
              </a:solidFill>
            </a:endParaRPr>
          </a:p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r>
              <a:rPr lang="be-BY" sz="2900" b="1" dirty="0">
                <a:solidFill>
                  <a:srgbClr val="FF0000"/>
                </a:solidFill>
              </a:rPr>
              <a:t>Салігорск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Гарады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623888"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рэспублікі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супадае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месяца?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endParaRPr lang="be-BY" sz="2900" b="1" dirty="0">
              <a:solidFill>
                <a:srgbClr val="FF0000"/>
              </a:solidFill>
            </a:endParaRPr>
          </a:p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r>
              <a:rPr lang="be-BY" sz="2900" b="1" dirty="0">
                <a:solidFill>
                  <a:srgbClr val="FF0000"/>
                </a:solidFill>
              </a:rPr>
              <a:t>Чэрвень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Гарады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623888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цяпер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ужо не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належыць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рэспубліцы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калісьці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менавіта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адкрыты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ўніверсітэт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Назавіце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ранейшую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endParaRPr lang="be-BY" sz="2900" b="1" dirty="0">
              <a:solidFill>
                <a:srgbClr val="FF0000"/>
              </a:solidFill>
            </a:endParaRPr>
          </a:p>
          <a:p>
            <a:pPr algn="ctr">
              <a:spcBef>
                <a:spcPts val="700"/>
              </a:spcBef>
              <a:buClr>
                <a:srgbClr val="000099"/>
              </a:buClr>
              <a:buSzPct val="60000"/>
              <a:defRPr/>
            </a:pPr>
            <a:r>
              <a:rPr lang="be-BY" sz="2900" b="1" dirty="0">
                <a:solidFill>
                  <a:srgbClr val="FF0000"/>
                </a:solidFill>
              </a:rPr>
              <a:t>Вільня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Гарады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сімвалізуюць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надыход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вясны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Птушкі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Гра</a:t>
            </a:r>
            <a:r>
              <a:rPr lang="be-BY" sz="3200" b="1" dirty="0">
                <a:solidFill>
                  <a:srgbClr val="C00000"/>
                </a:solidFill>
              </a:rPr>
              <a:t>кі</a:t>
            </a:r>
            <a:endParaRPr lang="ru-RU" sz="3200" b="1" dirty="0">
              <a:solidFill>
                <a:srgbClr val="C00000"/>
              </a:solidFill>
            </a:endParaRP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9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кажуць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яшчэ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нарадзіліся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ўжо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аддадзены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выхаванне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1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</a:t>
            </a:r>
            <a:r>
              <a:rPr lang="ru-RU" sz="3200" b="1" dirty="0" err="1">
                <a:solidFill>
                  <a:srgbClr val="C00000"/>
                </a:solidFill>
              </a:rPr>
              <a:t>Зязюля</a:t>
            </a:r>
            <a:r>
              <a:rPr lang="ru-RU" sz="40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Птушкі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Якая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птушка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ўмее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насвістваць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2 тысяч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мелодый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4077072"/>
            <a:ext cx="5959616" cy="1709382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lvl="0" algn="ctr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</a:t>
            </a:r>
            <a:r>
              <a:rPr lang="ru-RU" sz="3200" b="1" dirty="0" err="1">
                <a:solidFill>
                  <a:srgbClr val="C00000"/>
                </a:solidFill>
              </a:rPr>
              <a:t>Жаўрук</a:t>
            </a:r>
            <a:endParaRPr lang="be-BY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Птушкі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Толькі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гэтыя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выводзяць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сваіх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птушанят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зімой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ідзе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гаворка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Крыжадзюб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Птушкі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1683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вядомая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птушка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зімародак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подсціл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сваім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гняздзе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незвычайнага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матэрыялу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застаецца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пасля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ўдалага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палявання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З рыбіных костак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Птушкі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4430564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Жывёльны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Зубр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Назавіце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буйнога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рэспублікі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8288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Змеі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</a:t>
            </a:r>
            <a:r>
              <a:rPr lang="ru-RU" sz="2400" b="1"/>
              <a:t>0</a:t>
            </a:r>
            <a:endParaRPr lang="ru-RU" sz="2400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жывёлы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справе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вылазяць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скуры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прэч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Жывёльны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7047822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Кажан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6" descr="https://dachanaladoni.ru/wp-content/uploads/2017/02/margaritki-posadka-i-uchod-7-1024x1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https://dachanaladoni.ru/wp-content/uploads/2017/02/margaritki-posadka-i-uchod-7-1024x1024.jpg"/>
          <p:cNvSpPr>
            <a:spLocks noChangeAspect="1" noChangeArrowheads="1"/>
          </p:cNvSpPr>
          <p:nvPr/>
        </p:nvSpPr>
        <p:spPr bwMode="auto">
          <a:xfrm>
            <a:off x="2429426" y="930984"/>
            <a:ext cx="2412943" cy="241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Назавіце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звярка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зіму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ўніз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галавой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Жывёльны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1681583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Конік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спявае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крыламі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слухае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нагамі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Жывёльны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5554136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>
                <a:solidFill>
                  <a:srgbClr val="C00000"/>
                </a:solidFill>
              </a:rPr>
              <a:t>Выдра</a:t>
            </a:r>
            <a:endParaRPr lang="be-BY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жывёла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занесена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Чырвоную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кнігу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РБ. Мех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прыняты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эталон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трываласці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ідзе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гаворка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Жывёльны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9591159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Гэтую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расліну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даўніх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часоў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выкарыстоўваюць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вырабу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тканіны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419872" y="285728"/>
            <a:ext cx="4295400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Раслінны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Лён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2728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распаўсюджанае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дрэва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нашай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рэспублікі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Сасна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85728"/>
            <a:ext cx="4295400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Раслінны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94129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be-BY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Якая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расліна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можа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цалкам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замяніць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турысту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ёд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вату?</a:t>
            </a:r>
            <a:endParaRPr lang="be-B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ru-RU" sz="3200" b="1" dirty="0" err="1">
                <a:solidFill>
                  <a:srgbClr val="C00000"/>
                </a:solidFill>
              </a:rPr>
              <a:t>Балотны</a:t>
            </a:r>
            <a:r>
              <a:rPr lang="ru-RU" sz="3200" b="1" dirty="0">
                <a:solidFill>
                  <a:srgbClr val="C00000"/>
                </a:solidFill>
              </a:rPr>
              <a:t> мох сфагнум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85728"/>
            <a:ext cx="4295400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Раслінны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63113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be-BY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найбуйнейшую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расліну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нашых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лясоў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ўпершыню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зацвітае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ў 80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гадоў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Дуб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85728"/>
            <a:ext cx="4295400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Раслінны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37171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be-BY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3200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лясная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расліна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бывае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ў форме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дрэва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хмызняку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ягад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вырабляюць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пасцілу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варэнне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начынку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карамелі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рыхтуюць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воцат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і квас.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расліна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Рабіна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85728"/>
            <a:ext cx="4295400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Раслінны</a:t>
            </a:r>
            <a:r>
              <a:rPr lang="ru-RU" sz="2800" b="1" i="1" dirty="0">
                <a:solidFill>
                  <a:srgbClr val="FF0000"/>
                </a:solidFill>
              </a:rPr>
              <a:t> свет </a:t>
            </a:r>
            <a:r>
              <a:rPr lang="ru-RU" sz="2800" b="1" i="1" dirty="0" err="1">
                <a:solidFill>
                  <a:srgbClr val="FF0000"/>
                </a:solidFill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36976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тэрыторыі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працякае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шмат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рэк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самую буйную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35896" y="285728"/>
            <a:ext cx="4079376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Рэкі</a:t>
            </a:r>
            <a:r>
              <a:rPr lang="ru-RU" sz="2800" b="1" i="1" dirty="0">
                <a:solidFill>
                  <a:srgbClr val="FF0000"/>
                </a:solidFill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</a:rPr>
              <a:t>азёры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Дняпро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03138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3200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Дрыса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Дзісна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Лучоса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прытокі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адной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ракі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Якой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>
                <a:solidFill>
                  <a:srgbClr val="C00000"/>
                </a:solidFill>
              </a:rPr>
              <a:t>Заходняя Дзвіна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635896" y="285728"/>
            <a:ext cx="4079376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Рэкі</a:t>
            </a:r>
            <a:r>
              <a:rPr lang="ru-RU" sz="2800" b="1" i="1" dirty="0">
                <a:solidFill>
                  <a:srgbClr val="FF0000"/>
                </a:solidFill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</a:rPr>
              <a:t>азёры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20058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Скончыце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фразу: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вялікае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возера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Нарач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глыбокае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–...»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Доўгае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635896" y="285728"/>
            <a:ext cx="4079376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Рэкі</a:t>
            </a:r>
            <a:r>
              <a:rPr lang="ru-RU" sz="2800" b="1" i="1" dirty="0">
                <a:solidFill>
                  <a:srgbClr val="FF0000"/>
                </a:solidFill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</a:rPr>
              <a:t>азёры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43869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3200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Пінск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Тураў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Мазыр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– усе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гэтыя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горады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размяшчаюцца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адной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рацэ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Якой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Прыпяць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635896" y="285728"/>
            <a:ext cx="4079376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Рэкі</a:t>
            </a:r>
            <a:r>
              <a:rPr lang="ru-RU" sz="2800" b="1" i="1" dirty="0">
                <a:solidFill>
                  <a:srgbClr val="FF0000"/>
                </a:solidFill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</a:rPr>
              <a:t>азёры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68907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3600" dirty="0">
              <a:solidFill>
                <a:srgbClr val="000099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Вам добра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вядомыя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каляровыя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моры: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Чорнае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Чырвонае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Жоўтае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Белае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якое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каляровае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возера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тэрыторыі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>
              <a:solidFill>
                <a:srgbClr val="C00000"/>
              </a:solidFill>
            </a:endParaRPr>
          </a:p>
          <a:p>
            <a:pPr marL="261938"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3200" b="1" dirty="0">
                <a:solidFill>
                  <a:srgbClr val="C00000"/>
                </a:solidFill>
              </a:rPr>
              <a:t>Чырвонае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635896" y="285728"/>
            <a:ext cx="4079376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</a:rPr>
              <a:t>Рэкі</a:t>
            </a:r>
            <a:r>
              <a:rPr lang="ru-RU" sz="2800" b="1" i="1" dirty="0">
                <a:solidFill>
                  <a:srgbClr val="FF0000"/>
                </a:solidFill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</a:rPr>
              <a:t>азёры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9" y="1844826"/>
            <a:ext cx="16224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57230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Яна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з'явілася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свет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пачатку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ХІІ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стагоддзя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Полацку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сям'і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князя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Святаслава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Георгія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даводзілася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ўнучкай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Усяславу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Чарадзею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Дзяўчынку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назвалі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старажытным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імем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Прадслава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імем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вядомая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ўсім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свеце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spcBef>
                <a:spcPts val="0"/>
              </a:spcBef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87824" y="285728"/>
            <a:ext cx="4727448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Імёны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мінулага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Ефрасіння Полацкая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81896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Гэты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горад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калісьці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быў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першай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сталіцай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ВКЛ.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err="1">
                <a:solidFill>
                  <a:srgbClr val="C00000"/>
                </a:solidFill>
              </a:rPr>
              <a:t>Навагрудак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Імёны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мінулага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0159596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e-BY" b="1" dirty="0">
                <a:latin typeface="Times New Roman" pitchFamily="18" charset="0"/>
                <a:cs typeface="Times New Roman" pitchFamily="18" charset="0"/>
              </a:rPr>
              <a:t>Як вы ведаеце, на тэрыторыі сучаснай Беларусі пражывала тры славянскія плямёны. Успомніце адно з іх, якое займала тэрыторыю Полацкага княства.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</a:t>
            </a:r>
            <a:r>
              <a:rPr lang="ru-RU" sz="3200" b="1" dirty="0" err="1">
                <a:solidFill>
                  <a:srgbClr val="C00000"/>
                </a:solidFill>
              </a:rPr>
              <a:t>Крывічы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Імёны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мінулага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505321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чалавек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у 1512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Падуанскім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універсітэце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першым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сярод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усходніх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славянаў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атрымаў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вучоную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ступень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доктара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медыцыны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Але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вядомасць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яму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прынесла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лекаванне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а...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ж?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Кнігадрукаванне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Імёны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мінулага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4990547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Скончыце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фразу: «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дачка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першага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полацкага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князя, 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самога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князя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звалі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...»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Рагвалод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Імёны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мінулага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2831101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buNone/>
            </a:pP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Выпускаецца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Рагачове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з 1938 года. Слава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ласунку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дайшла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да Кубы,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Кіпра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Алжыра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Эфіопіі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, Анголы,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Сінгапура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іншых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краін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свету.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прадукт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брэнды»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ru-RU" sz="2800" b="1" dirty="0" err="1">
                <a:solidFill>
                  <a:srgbClr val="C00000"/>
                </a:solidFill>
                <a:ea typeface="Times New Roman"/>
                <a:cs typeface="Times New Roman"/>
              </a:rPr>
              <a:t>Згушчанае</a:t>
            </a:r>
            <a:r>
              <a:rPr lang="ru-RU" sz="2800" b="1" dirty="0">
                <a:solidFill>
                  <a:srgbClr val="C00000"/>
                </a:solidFill>
                <a:ea typeface="Times New Roman"/>
                <a:cs typeface="Times New Roman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Times New Roman"/>
                <a:cs typeface="Times New Roman"/>
              </a:rPr>
              <a:t>малако</a:t>
            </a:r>
            <a:r>
              <a:rPr lang="ru-RU" sz="2800" b="1" dirty="0">
                <a:solidFill>
                  <a:srgbClr val="C00000"/>
                </a:solidFill>
                <a:ea typeface="Times New Roman"/>
                <a:cs typeface="Times New Roman"/>
              </a:rPr>
              <a:t> з </a:t>
            </a:r>
            <a:r>
              <a:rPr lang="ru-RU" sz="2800" b="1" dirty="0" err="1">
                <a:solidFill>
                  <a:srgbClr val="C00000"/>
                </a:solidFill>
                <a:ea typeface="Times New Roman"/>
                <a:cs typeface="Times New Roman"/>
              </a:rPr>
              <a:t>цукрам</a:t>
            </a:r>
            <a:endParaRPr lang="ru-RU" sz="2800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09683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Больш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за 20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гадоў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працы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на рынку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дазволілі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гэтай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кампаніі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стаць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сапраўдным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экспертам у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вытворчасці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рыбы,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морапрадуктаў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марожанага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паўфабрыкатаў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Прадукцыя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брэнда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рэалізуецца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ў 37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краінах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свету.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Назав</a:t>
            </a:r>
            <a:r>
              <a:rPr lang="be-BY" sz="2600" b="1" dirty="0">
                <a:latin typeface="Times New Roman" pitchFamily="18" charset="0"/>
                <a:cs typeface="Times New Roman" pitchFamily="18" charset="0"/>
              </a:rPr>
              <a:t>іце яго.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>
                <a:solidFill>
                  <a:srgbClr val="C00000"/>
                </a:solidFill>
              </a:rPr>
              <a:t>«Санта </a:t>
            </a:r>
            <a:r>
              <a:rPr lang="ru-RU" sz="4000" b="1" dirty="0" err="1">
                <a:solidFill>
                  <a:srgbClr val="C00000"/>
                </a:solidFill>
              </a:rPr>
              <a:t>Брэмар</a:t>
            </a:r>
            <a:r>
              <a:rPr lang="ru-RU" sz="4000" b="1" dirty="0">
                <a:solidFill>
                  <a:srgbClr val="C00000"/>
                </a:solidFill>
              </a:rPr>
              <a:t>»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брэнды»</a:t>
            </a:r>
          </a:p>
        </p:txBody>
      </p:sp>
    </p:spTree>
    <p:extLst>
      <p:ext uri="{BB962C8B-B14F-4D97-AF65-F5344CB8AC3E}">
        <p14:creationId xmlns:p14="http://schemas.microsoft.com/office/powerpoint/2010/main" val="187205052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e-BY" sz="3200" b="1" dirty="0">
                <a:latin typeface="Times New Roman" pitchFamily="18" charset="0"/>
                <a:cs typeface="Times New Roman" pitchFamily="18" charset="0"/>
              </a:rPr>
              <a:t>Заснавана аўстрыйцамі ў 1880 годзе, прадпрыемства цяпер лічыцца адным з найбуйнейшых дрэваапрацоўчых холдынгаў у Еўропе, якое славіцца запалкамі і мэбляй.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«</a:t>
            </a:r>
            <a:r>
              <a:rPr lang="ru-RU" sz="3200" b="1" dirty="0" err="1">
                <a:solidFill>
                  <a:srgbClr val="C00000"/>
                </a:solidFill>
              </a:rPr>
              <a:t>Пінскдрэў</a:t>
            </a:r>
            <a:r>
              <a:rPr lang="ru-RU" sz="3200" b="1" dirty="0">
                <a:solidFill>
                  <a:srgbClr val="C00000"/>
                </a:solidFill>
              </a:rPr>
              <a:t>»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брэнды»</a:t>
            </a:r>
          </a:p>
        </p:txBody>
      </p:sp>
    </p:spTree>
    <p:extLst>
      <p:ext uri="{BB962C8B-B14F-4D97-AF65-F5344CB8AC3E}">
        <p14:creationId xmlns:p14="http://schemas.microsoft.com/office/powerpoint/2010/main" val="159643688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Найбуйнейшы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вытворца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кар'ерных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самазвалаў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транспартнага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абсталявання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горназдабываючай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будаўнічай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прамысловасці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БелАЗ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брэнды»</a:t>
            </a:r>
          </a:p>
        </p:txBody>
      </p:sp>
    </p:spTree>
    <p:extLst>
      <p:ext uri="{BB962C8B-B14F-4D97-AF65-F5344CB8AC3E}">
        <p14:creationId xmlns:p14="http://schemas.microsoft.com/office/powerpoint/2010/main" val="76828648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вайны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з ЗША,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калі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В'етнаме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быў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крызіс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, СССР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дапамог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брацкай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краіне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грашыма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тэхнікай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тым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ліку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беларускай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В'етнамцаў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так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выручыла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наша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тэхніка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яны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адлюстравалі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мясцовай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купюры ў 200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донгаў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1987 года выпуску.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адлюстравана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кюпюры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Трактар «Беларус»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брэнды»</a:t>
            </a:r>
          </a:p>
        </p:txBody>
      </p:sp>
    </p:spTree>
    <p:extLst>
      <p:ext uri="{BB962C8B-B14F-4D97-AF65-F5344CB8AC3E}">
        <p14:creationId xmlns:p14="http://schemas.microsoft.com/office/powerpoint/2010/main" val="258758597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беларускага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народнага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інструмента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быў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вельмі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жаласны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тэмбр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Адсюль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адбылася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інструменты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Жалейка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391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музычнага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побыту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беларускага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народа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музычны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інструмент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знік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у 50-я гады ХХ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стагоддзя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таго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як Другая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Сусветная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вайна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забрала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мноства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чалавечых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жыццяў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Ігралі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седзячы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паклаўшы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інструмент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калені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так і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стоячы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Спецыялісты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называюць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цытра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а як называем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мы?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err="1">
                <a:solidFill>
                  <a:srgbClr val="C00000"/>
                </a:solidFill>
              </a:rPr>
              <a:t>Гуслі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інструменты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28516691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e-BY" sz="3200" b="1" dirty="0">
                <a:latin typeface="Times New Roman" pitchFamily="18" charset="0"/>
                <a:cs typeface="Times New Roman" pitchFamily="18" charset="0"/>
              </a:rPr>
              <a:t>Аркадзь Куляшоў прысвяціў гэтаму беларускаму народнаму інструменту цэлую паэму. Як называецца гэты інструмент, калі фраза з паэмы гучыць так: «І стары дакрануўся, і струны пайшлі ў перабор, і не ёлка адна загучала – - дрымучы пабуджаны бор».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</a:t>
            </a:r>
            <a:r>
              <a:rPr lang="ru-RU" sz="3200" b="1" dirty="0" err="1">
                <a:solidFill>
                  <a:srgbClr val="C00000"/>
                </a:solidFill>
              </a:rPr>
              <a:t>Цымбалы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інструменты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7502979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Беларускі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народ не раз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апеў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гэты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музычны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інструмент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сваіх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песнях,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апавяданнях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, легендах і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паданнях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Хоць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, па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адзіным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меркаванні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народных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музыкантаў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самы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складаны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інструмент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. Аб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якім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музычным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інструменце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ідзе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гаворка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Скрыпка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інструменты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19163775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Адна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назваў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інструмента-калінак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зафіксавана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Магілёўскай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вобласці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).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Магчыма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, такая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паказвае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тыповае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становішча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інструмента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пры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гульні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седзячы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. Але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больш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шырока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выкарыстоўваецца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іншая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інструмента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Балалайка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Беларускія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народныя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інструменты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2411817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народнага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героя,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якога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гумарысты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ў жарт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называюць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паўправадніком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Іван Сусанін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Героі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Вялікай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Айчыннай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Вайны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950970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бою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ён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закрыў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сваім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целам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амбразуру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варожага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дзота.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героя.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err="1">
                <a:solidFill>
                  <a:srgbClr val="C00000"/>
                </a:solidFill>
              </a:rPr>
              <a:t>Аляксандр</a:t>
            </a:r>
            <a:r>
              <a:rPr lang="ru-RU" sz="4000" b="1" dirty="0">
                <a:solidFill>
                  <a:srgbClr val="C00000"/>
                </a:solidFill>
              </a:rPr>
              <a:t> </a:t>
            </a:r>
            <a:r>
              <a:rPr lang="ru-RU" sz="4000" b="1" dirty="0" err="1">
                <a:solidFill>
                  <a:srgbClr val="C00000"/>
                </a:solidFill>
              </a:rPr>
              <a:t>Матросаў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Героі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Вялікай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Айчыннай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Вайны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83173773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e-BY" sz="3000" b="1" dirty="0">
                <a:latin typeface="Times New Roman" pitchFamily="18" charset="0"/>
                <a:cs typeface="Times New Roman" pitchFamily="18" charset="0"/>
              </a:rPr>
              <a:t>Назавіце імя героя Вялікай Айчыннай вайны, які накіраваў свой падпалены самалёт на навалу варожых танкаў і аўтамашын.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</a:t>
            </a:r>
            <a:r>
              <a:rPr lang="ru-RU" sz="3200" b="1" dirty="0" err="1">
                <a:solidFill>
                  <a:srgbClr val="C00000"/>
                </a:solidFill>
              </a:rPr>
              <a:t>Мікалай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Гастэла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Героі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Вялікай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Айчыннай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Вайны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35529665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Адважны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лётчык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Пазбавіўшыся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ног,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ён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вярнуўся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ў строй і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зноў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збіваў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варожыя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самалёты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Аляксей Марэсьеў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Героі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Вялікай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Айчыннай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Вайны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9821872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легендарнага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Беларускага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партызана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камандзіра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Героя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Савецкага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Саюза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пахаваны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Алеі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герояў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горадзе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Віцебску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Мінай Шмыроў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14546" y="285728"/>
            <a:ext cx="5423018" cy="642942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Героі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Вялікай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Айчыннай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Вайны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1371327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Расіі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А. С.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Пушкін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М. Ю.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Лермантаў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а ў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Пісьменнікі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паэты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Я. Колас і Я. Купала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89727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Псеўданім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гэтай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пісьменніцы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Цётка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Як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гучыць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сапраўднае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err="1">
                <a:solidFill>
                  <a:srgbClr val="C00000"/>
                </a:solidFill>
              </a:rPr>
              <a:t>Алаіза</a:t>
            </a:r>
            <a:r>
              <a:rPr lang="ru-RU" sz="4000" b="1" dirty="0">
                <a:solidFill>
                  <a:srgbClr val="C00000"/>
                </a:solidFill>
              </a:rPr>
              <a:t> </a:t>
            </a:r>
            <a:r>
              <a:rPr lang="ru-RU" sz="4000" b="1" dirty="0" err="1">
                <a:solidFill>
                  <a:srgbClr val="C00000"/>
                </a:solidFill>
              </a:rPr>
              <a:t>Пашкевіч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Пісьменнікі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паэты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666973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e-BY" sz="3200" b="1" dirty="0">
                <a:latin typeface="Times New Roman" pitchFamily="18" charset="0"/>
                <a:cs typeface="Times New Roman" pitchFamily="18" charset="0"/>
              </a:rPr>
              <a:t>Назавіце імя вядомага беларускага пісьменніка, які ўсе свае творы пісаў на беларускай мове, хоць ён з'ехаў з Беларусі ў 5-гадовым узросце і ўсё сваё нядоўгае жыццё правёў за яе мяжой.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</a:t>
            </a:r>
            <a:r>
              <a:rPr lang="ru-RU" sz="3200" b="1" dirty="0" err="1">
                <a:solidFill>
                  <a:srgbClr val="C00000"/>
                </a:solidFill>
              </a:rPr>
              <a:t>Максім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Багдановіч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Пісьменнікі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паэты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7575214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сустрэўся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быў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мною,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дакрануўся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раз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два, дык той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ведае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ўжо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я: я –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пякучка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крапіва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Аўтар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гэтых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радкоў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-народны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пісьменнік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вядомы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паэт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празаік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і драматург.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сапраўднае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імя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85000" lnSpcReduction="2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Кандрат Кандратавіч Атраховіч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Пісьменнікі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паэты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530045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Сюжэт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гэтага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Быкава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лёг у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аснову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мастацкага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фільма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якім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расказваецца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уцёках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канцлагера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рускага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салдата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італьянскай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дзяўчыны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Успомніце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літаратурнага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«Альпійская балада»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Пісьменнікі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паэты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83266855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  <a:endParaRPr lang="ru-RU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Літва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Латвія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Украіна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краіны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хапае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спісе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Геаграфія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/>
            <a:endParaRPr lang="ru-RU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320040" indent="-320040" algn="ctr"/>
            <a:r>
              <a:rPr lang="be-BY" sz="4400" b="1" dirty="0">
                <a:solidFill>
                  <a:srgbClr val="C00000"/>
                </a:solidFill>
                <a:ea typeface="Times New Roman"/>
                <a:cs typeface="Times New Roman"/>
              </a:rPr>
              <a:t>Польша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6031233"/>
            <a:ext cx="9144000" cy="1440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21008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700808"/>
            <a:ext cx="8031318" cy="201394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вобласць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мяжуе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трыма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дзяржавамі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28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err="1">
                <a:solidFill>
                  <a:srgbClr val="C00000"/>
                </a:solidFill>
              </a:rPr>
              <a:t>Віцебская</a:t>
            </a:r>
            <a:r>
              <a:rPr lang="ru-RU" sz="3200" dirty="0"/>
              <a:t> </a:t>
            </a:r>
            <a:endParaRPr lang="ru-RU" sz="36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Геаграфія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62520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Пытанне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Марына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Якаўлева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творах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Караткевіча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называла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божскімі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садамі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самы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стары з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тэрыторыі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be-BY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    </a:t>
            </a:r>
            <a:r>
              <a:rPr lang="ru-RU" sz="3200" b="1" dirty="0" err="1">
                <a:solidFill>
                  <a:srgbClr val="C00000"/>
                </a:solidFill>
              </a:rPr>
              <a:t>Белавежская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пушча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Геаграфія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862554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FF0000"/>
                </a:solidFill>
              </a:rPr>
              <a:t>Пытанне</a:t>
            </a:r>
            <a:endParaRPr lang="ru-RU" sz="3200" i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>
                <a:solidFill>
                  <a:srgbClr val="000099"/>
                </a:solidFill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Назавіце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паўночны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раён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Беларусі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be-BY" sz="4400" b="1" dirty="0">
                <a:solidFill>
                  <a:srgbClr val="C00000"/>
                </a:solidFill>
              </a:rPr>
              <a:t>Верхнядзвінскі</a:t>
            </a:r>
            <a:endParaRPr lang="ru-RU" sz="4400" b="1" dirty="0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Геаграфія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06300532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628800"/>
            <a:ext cx="8031318" cy="201451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i="1" dirty="0" err="1">
                <a:solidFill>
                  <a:srgbClr val="FF0000"/>
                </a:solidFill>
              </a:rPr>
              <a:t>Пытанне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Даўжыня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метраў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шырыня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- 5,6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метраў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вышыня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- 2,8 метры.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Адказ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endParaRPr lang="ru-RU" sz="2800" b="1">
              <a:solidFill>
                <a:srgbClr val="C00000"/>
              </a:solidFill>
            </a:endParaRPr>
          </a:p>
          <a:p>
            <a:pPr marL="320040" indent="-320040" algn="ctr">
              <a:spcBef>
                <a:spcPts val="700"/>
              </a:spcBef>
              <a:buClr>
                <a:srgbClr val="C0504D"/>
              </a:buClr>
              <a:buSzPct val="60000"/>
              <a:defRPr/>
            </a:pPr>
            <a:r>
              <a:rPr lang="ru-RU" sz="2800" b="1">
                <a:solidFill>
                  <a:srgbClr val="C00000"/>
                </a:solidFill>
              </a:rPr>
              <a:t>Самы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вялікі</a:t>
            </a:r>
            <a:r>
              <a:rPr lang="ru-RU" sz="2800" b="1" dirty="0">
                <a:solidFill>
                  <a:srgbClr val="C00000"/>
                </a:solidFill>
              </a:rPr>
              <a:t> валун на </a:t>
            </a:r>
            <a:r>
              <a:rPr lang="ru-RU" sz="2800" b="1" dirty="0" err="1">
                <a:solidFill>
                  <a:srgbClr val="C00000"/>
                </a:solidFill>
              </a:rPr>
              <a:t>тэрыторыі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Беларусі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2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Назад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50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021290"/>
            <a:ext cx="9255126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131840" y="285728"/>
            <a:ext cx="458343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Раздзел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Геаграфія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Беларусі</a:t>
            </a:r>
            <a:r>
              <a:rPr lang="ru-RU" sz="28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0594264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4521" y="1916834"/>
            <a:ext cx="67877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algn="ctr">
              <a:buClr>
                <a:schemeClr val="accent2"/>
              </a:buClr>
              <a:buSzPct val="60000"/>
              <a:defRPr/>
            </a:pPr>
            <a:r>
              <a:rPr lang="be-BY" sz="7200" b="1" dirty="0">
                <a:latin typeface="Mistral" panose="03090702030407020403" pitchFamily="66" charset="0"/>
              </a:rPr>
              <a:t>ДЗЯКУЙ </a:t>
            </a:r>
            <a:r>
              <a:rPr lang="be-BY" sz="7200" b="1">
                <a:latin typeface="Mistral" panose="03090702030407020403" pitchFamily="66" charset="0"/>
              </a:rPr>
              <a:t>ЗА ЎДЗЕЛ!</a:t>
            </a:r>
            <a:endParaRPr lang="ru-RU" sz="7200" b="1" dirty="0">
              <a:latin typeface="Mistral" panose="03090702030407020403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1523</TotalTime>
  <Words>2378</Words>
  <Application>Microsoft Office PowerPoint</Application>
  <PresentationFormat>Экран (4:3)</PresentationFormat>
  <Paragraphs>662</Paragraphs>
  <Slides>69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6" baseType="lpstr">
      <vt:lpstr>Arial</vt:lpstr>
      <vt:lpstr>Arial Black</vt:lpstr>
      <vt:lpstr>Calibri</vt:lpstr>
      <vt:lpstr>Calibri Light</vt:lpstr>
      <vt:lpstr>Mistral</vt:lpstr>
      <vt:lpstr>Times New Roman</vt:lpstr>
      <vt:lpstr>Office Theme</vt:lpstr>
      <vt:lpstr>   «ЯК ТЫ СЭРЦУ МАЙМУ МИЛА, ДАРАГАЯ БЕЛАРУСЬ!»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«Знатоки дорожного движения»</dc:title>
  <dc:creator>aspirin</dc:creator>
  <cp:lastModifiedBy>User</cp:lastModifiedBy>
  <cp:revision>222</cp:revision>
  <dcterms:modified xsi:type="dcterms:W3CDTF">2024-01-11T09:53:42Z</dcterms:modified>
</cp:coreProperties>
</file>