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66" r:id="rId11"/>
    <p:sldId id="265" r:id="rId12"/>
    <p:sldId id="260" r:id="rId13"/>
    <p:sldId id="262" r:id="rId14"/>
    <p:sldId id="257" r:id="rId15"/>
    <p:sldId id="259" r:id="rId16"/>
    <p:sldId id="258" r:id="rId17"/>
    <p:sldId id="26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4C22C-7DB6-46DF-AE43-7C83FF325CFC}" type="datetimeFigureOut">
              <a:rPr lang="ru-RU" smtClean="0"/>
              <a:pPr/>
              <a:t>20.11.2013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5E377-0B6C-47C4-882F-6D17586A6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stol.com.ua_670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71472" y="1354358"/>
            <a:ext cx="807249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be-BY" sz="4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Слова ці спалучэнне слоў, якое называе таго, да каго </a:t>
            </a:r>
            <a:r>
              <a:rPr kumimoji="0" lang="be-BY" sz="4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звяртаюцца</a:t>
            </a:r>
            <a:r>
              <a:rPr kumimoji="0" lang="ru-RU" sz="4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be-BY" sz="4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e-BY" sz="4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называецца…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be-BY" sz="4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зваротак.</a:t>
            </a:r>
            <a:endParaRPr kumimoji="0" lang="be-BY" sz="44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stol.com.ua_670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14480" y="714356"/>
            <a:ext cx="771530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Прыдатак – гэта…</a:t>
            </a:r>
          </a:p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643050"/>
            <a:ext cx="87154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азначэнне, выражанае назоўнікам,  які дапасуецца да паяснёнага слова ў склоне і ліку </a:t>
            </a:r>
            <a:endParaRPr lang="ru-RU" sz="44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stol.com.ua_670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857224" y="1577747"/>
            <a:ext cx="771530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be-BY" sz="4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Раздзел мовазнаўства, які вывучае будову словазлучэнняў і сказаў называецца…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be-BY" sz="4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сінтаксіс.</a:t>
            </a:r>
            <a:endParaRPr kumimoji="0" lang="be-BY" sz="44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stol.com.ua_670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1357298"/>
            <a:ext cx="750099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Пунктуацыя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вывучае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правілы пастаноўкі знакаў прыпынку.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stol.com.ua_670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5720" y="1428736"/>
            <a:ext cx="8715436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Выдзяленне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сэнсава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інтанацыйна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некаторых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членаў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сказа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называецца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адасабленнем.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stol.com.ua_670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1" y="1428736"/>
            <a:ext cx="8752517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Адасобленыя акалічнасці часцей </a:t>
            </a:r>
          </a:p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be-BY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ўсё выражаюцца…</a:t>
            </a:r>
          </a:p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адзіночнымі дзепрыслоўямі, дзеепрыслоўнымі зваротамі, назоўнікамі з прыназоўнікамі.</a:t>
            </a:r>
            <a:endParaRPr lang="be-BY" sz="4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stol.com.ua_670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2" y="928671"/>
            <a:ext cx="878687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Аднасастаўны сказ – гэта…</a:t>
            </a:r>
          </a:p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be-BY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росты сказ, у якім граматычная аснова </a:t>
            </a:r>
          </a:p>
          <a:p>
            <a:pPr algn="ctr"/>
            <a:r>
              <a:rPr lang="be-BY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складаецца з аднаго галоўнага члена.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stol.com.ua_670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0034" y="1071546"/>
            <a:ext cx="8286808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Словы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спалучэнні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слоў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якія не з’яўляюцца членамі сказа,</a:t>
            </a:r>
          </a:p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be-BY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ыражаюць адносіны гаворачай асобы да зместу выказвання называюцца…</a:t>
            </a:r>
          </a:p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пабочнымі.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stol.com.ua_670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480"/>
            <a:ext cx="9144000" cy="571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596" y="785795"/>
            <a:ext cx="8215370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e-BY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Члены сказа, якія адносяцца да аднаго і таго ж слова, адказваюць на адно і тое ж пытанне называюцца…</a:t>
            </a:r>
          </a:p>
          <a:p>
            <a:pPr algn="ctr"/>
            <a:r>
              <a:rPr lang="be-BY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аднароднымі.</a:t>
            </a:r>
          </a:p>
          <a:p>
            <a:pPr algn="ctr"/>
            <a:r>
              <a:rPr lang="be-BY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З’яўляюцца адным і тым жа членам сказа і звязаны інтанацыяй пералічэння.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85720" y="560287"/>
            <a:ext cx="8643998" cy="5940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4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3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ПАРАЎНАЛЬНЫ ЗВАРОТ </a:t>
            </a:r>
            <a:endParaRPr kumimoji="0" lang="ru-RU" sz="3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3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↓</a:t>
            </a:r>
            <a:endParaRPr kumimoji="0" lang="ru-RU" sz="3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Словы або спалучэнні слоў,</a:t>
            </a:r>
            <a:endParaRPr kumimoji="0" lang="ru-RU" sz="3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якія шляхам параўнання раскрываюць</a:t>
            </a:r>
            <a:endParaRPr kumimoji="0" lang="ru-RU" sz="3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ўдакладняюць змест іншых слоў у сказе.</a:t>
            </a:r>
            <a:endParaRPr kumimoji="0" lang="ru-RU" sz="3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3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↓</a:t>
            </a:r>
            <a:endParaRPr kumimoji="0" lang="ru-RU" sz="3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3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Злучнікі:</a:t>
            </a:r>
            <a:endParaRPr kumimoji="0" lang="ru-RU" sz="3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524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3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як, што, чым, бы, нібы , як бы, быццам…</a:t>
            </a:r>
            <a:endParaRPr kumimoji="0" lang="be-BY" sz="3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44" y="142852"/>
          <a:ext cx="8858312" cy="6572296"/>
        </p:xfrm>
        <a:graphic>
          <a:graphicData uri="http://schemas.openxmlformats.org/drawingml/2006/table">
            <a:tbl>
              <a:tblPr/>
              <a:tblGrid>
                <a:gridCol w="4393708"/>
                <a:gridCol w="4464604"/>
              </a:tblGrid>
              <a:tr h="302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600" b="1" dirty="0">
                          <a:solidFill>
                            <a:srgbClr val="E36C0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Коскі ставяцца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50" marR="43450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600" b="1" dirty="0">
                          <a:solidFill>
                            <a:srgbClr val="E36C0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Коскі не ставяцца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50" marR="43450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9425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800"/>
                        <a:buFont typeface="Times New Roman"/>
                        <a:buAutoNum type="arabicPeriod"/>
                      </a:pP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Толькі параўнальнае значэнне перад злучнікамі</a:t>
                      </a:r>
                      <a:r>
                        <a:rPr lang="be-BY" sz="18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як</a:t>
                      </a:r>
                      <a:r>
                        <a:rPr lang="be-BY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бы</a:t>
                      </a:r>
                      <a:r>
                        <a:rPr lang="be-BY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як бы</a:t>
                      </a:r>
                      <a:r>
                        <a:rPr lang="be-BY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нібы</a:t>
                      </a:r>
                      <a:r>
                        <a:rPr lang="be-BY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нібыта</a:t>
                      </a:r>
                      <a:r>
                        <a:rPr lang="be-BY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быццам</a:t>
                      </a:r>
                      <a:r>
                        <a:rPr lang="be-BY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як быццам</a:t>
                      </a:r>
                      <a:r>
                        <a:rPr lang="be-BY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што</a:t>
                      </a:r>
                      <a:r>
                        <a:rPr lang="be-BY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як і</a:t>
                      </a:r>
                      <a:r>
                        <a:rPr lang="be-BY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чым: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Вясною падалі пялёсткі, </a:t>
                      </a:r>
                      <a:r>
                        <a:rPr lang="be-BY" sz="18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нібы</a:t>
                      </a: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сняжынкі на мурог.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800"/>
                        <a:buFont typeface="Times New Roman"/>
                        <a:buNone/>
                      </a:pPr>
                      <a:r>
                        <a:rPr lang="be-BY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</a:t>
                      </a:r>
                      <a:r>
                        <a:rPr lang="be-BY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Перад  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як</a:t>
                      </a: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хто іншы, </a:t>
                      </a:r>
                      <a:r>
                        <a:rPr lang="be-BY" sz="1800" b="1" i="1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як</a:t>
                      </a: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што іншае, </a:t>
                      </a:r>
                      <a:r>
                        <a:rPr lang="be-BY" sz="1800" b="1" i="1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як</a:t>
                      </a: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800" b="1" i="1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Як</a:t>
                      </a: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адзін,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800" b="1" i="1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Як</a:t>
                      </a: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заўсёды,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800" b="1" i="1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Як</a:t>
                      </a: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ніколі і інш.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Алесь падумаў, што гэта </a:t>
                      </a:r>
                      <a:r>
                        <a:rPr lang="be-BY" sz="18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хто іншы, як</a:t>
                      </a: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сам кіраўнік падполля.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800"/>
                        <a:buFont typeface="Times New Roman"/>
                        <a:buNone/>
                      </a:pPr>
                      <a:r>
                        <a:rPr lang="be-BY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 Калі </a:t>
                      </a: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злучнік </a:t>
                      </a:r>
                      <a:r>
                        <a:rPr lang="be-BY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як </a:t>
                      </a: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адносіцца да ўказальных слоў </a:t>
                      </a:r>
                      <a:r>
                        <a:rPr lang="be-BY" sz="1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так (гэтак), такі (гэтакі), той (тая) </a:t>
                      </a:r>
                      <a:r>
                        <a:rPr lang="be-BY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 інш.</a:t>
                      </a:r>
                      <a:r>
                        <a:rPr lang="be-BY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8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 дзе на свеце ёсць </a:t>
                      </a:r>
                      <a:r>
                        <a:rPr lang="be-BY" sz="1800" b="1" i="1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такая</a:t>
                      </a:r>
                      <a:r>
                        <a:rPr lang="be-BY" sz="18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be-BY" sz="18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як Нёман</a:t>
                      </a:r>
                      <a:r>
                        <a:rPr lang="be-BY" sz="18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рэчанька другая.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50" marR="43450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be-BY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</a:t>
                      </a:r>
                      <a:r>
                        <a:rPr lang="be-BY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be-BY" sz="17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 </a:t>
                      </a:r>
                      <a:r>
                        <a:rPr lang="be-BY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Параўнальны </a:t>
                      </a: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зварот – </a:t>
                      </a:r>
                      <a:r>
                        <a:rPr lang="be-BY" sz="1700" b="1" i="1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выказнік</a:t>
                      </a:r>
                      <a:r>
                        <a:rPr lang="be-BY" sz="17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: </a:t>
                      </a:r>
                      <a:endParaRPr lang="ru-RU" sz="17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Жыта </a:t>
                      </a:r>
                      <a:r>
                        <a:rPr lang="be-BY" sz="1700" b="1" i="1" u="sng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як сцяна.</a:t>
                      </a:r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</a:t>
                      </a:r>
                      <a:r>
                        <a:rPr lang="ru-RU" sz="17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US" sz="17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17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r>
                        <a:rPr lang="ru-RU" sz="17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be-BY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Параўнальны </a:t>
                      </a: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зварот – </a:t>
                      </a:r>
                      <a:r>
                        <a:rPr lang="be-BY" sz="1700" b="1" i="1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фразеалагізм</a:t>
                      </a:r>
                      <a:r>
                        <a:rPr lang="be-BY" sz="17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:</a:t>
                      </a:r>
                      <a:endParaRPr lang="ru-RU" sz="17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Лукашык прыліп </a:t>
                      </a:r>
                      <a:r>
                        <a:rPr lang="be-BY" sz="17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як смала</a:t>
                      </a: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і не </a:t>
                      </a:r>
                      <a:r>
                        <a:rPr lang="be-BY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адыходзіў.</a:t>
                      </a:r>
                      <a:endParaRPr lang="ru-RU" sz="17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r>
                        <a:rPr lang="ru-RU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r>
                        <a:rPr lang="ru-RU" sz="17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be-BY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Больш </a:t>
                      </a: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як (не больш як),</a:t>
                      </a:r>
                      <a:endParaRPr lang="ru-R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700" b="1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Менш як, менш чым,      +  параўнальны</a:t>
                      </a:r>
                      <a:endParaRPr lang="ru-RU" sz="17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700" b="1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бліжэй як,                              зварот</a:t>
                      </a:r>
                      <a:endParaRPr lang="ru-RU" sz="17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700" b="1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Усё роўна як</a:t>
                      </a:r>
                      <a:endParaRPr lang="ru-RU" sz="17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Паеду </a:t>
                      </a:r>
                      <a:r>
                        <a:rPr lang="be-BY" sz="1700" b="1" i="1" u="sng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больш як</a:t>
                      </a:r>
                      <a:r>
                        <a:rPr lang="be-BY" sz="17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 тры дні.</a:t>
                      </a:r>
                      <a:endParaRPr lang="ru-R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700" b="1" i="1" u="sng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Але</a:t>
                      </a: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: пры інтанацыі – выдзяляецца коскамі.</a:t>
                      </a:r>
                      <a:endParaRPr lang="ru-R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be-BY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</a:t>
                      </a:r>
                      <a:r>
                        <a:rPr lang="be-BY" sz="17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 </a:t>
                      </a:r>
                      <a:r>
                        <a:rPr lang="be-BY" sz="1700" b="1" i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</a:t>
                      </a:r>
                      <a:r>
                        <a:rPr lang="be-BY" sz="1700" b="1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ні, амаль, зусім + параўнальны зварот:</a:t>
                      </a:r>
                      <a:endParaRPr lang="ru-RU" sz="1700" b="1" i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 пытанні Максім адказваў </a:t>
                      </a:r>
                      <a:r>
                        <a:rPr lang="be-BY" sz="1700" b="1" i="1" u="sng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зусім як дарослы.</a:t>
                      </a:r>
                      <a:endParaRPr lang="ru-R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be-BY" sz="17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5. </a:t>
                      </a:r>
                      <a:r>
                        <a:rPr lang="be-BY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 </a:t>
                      </a: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значэнні </a:t>
                      </a:r>
                      <a:r>
                        <a:rPr lang="be-BY" sz="1700" b="1" i="1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“ў якасці”:</a:t>
                      </a:r>
                      <a:endParaRPr lang="ru-RU" sz="17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Яго ведалі </a:t>
                      </a:r>
                      <a:r>
                        <a:rPr lang="be-BY" sz="17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як чалавека </a:t>
                      </a:r>
                      <a:r>
                        <a:rPr lang="be-BY" sz="17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 фантазіяй.</a:t>
                      </a:r>
                      <a:endParaRPr lang="ru-R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be-BY" sz="17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6. </a:t>
                      </a:r>
                      <a:r>
                        <a:rPr lang="be-BY" sz="17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Пры </a:t>
                      </a: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паўторы слоў:</a:t>
                      </a:r>
                      <a:endParaRPr lang="ru-RU" sz="17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17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Гэта ні пра што не гаварыла – </a:t>
                      </a:r>
                      <a:r>
                        <a:rPr lang="be-BY" sz="17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картка як картка, дзяўчына як дзяўчына.</a:t>
                      </a:r>
                      <a:endParaRPr lang="ru-RU" sz="17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50" marR="43450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072-1920x1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714480" y="1428736"/>
            <a:ext cx="500066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cap="all" normalizeH="0" baseline="0" dirty="0" smtClean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Век чалавечы –</a:t>
            </a:r>
            <a:endParaRPr kumimoji="0" lang="ru-RU" sz="2400" u="none" strike="noStrike" cap="all" normalizeH="0" baseline="0" dirty="0" smtClean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cap="all" normalizeH="0" baseline="0" dirty="0" smtClean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 снег на галінцы,</a:t>
            </a:r>
            <a:endParaRPr kumimoji="0" lang="ru-RU" sz="2400" u="none" strike="noStrike" cap="all" normalizeH="0" baseline="0" dirty="0" smtClean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cap="all" normalizeH="0" baseline="0" dirty="0" smtClean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Дзень чалавечы –</a:t>
            </a:r>
            <a:endParaRPr kumimoji="0" lang="ru-RU" sz="2400" u="none" strike="noStrike" cap="all" normalizeH="0" baseline="0" dirty="0" smtClean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cap="all" normalizeH="0" baseline="0" dirty="0" smtClean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 помах крыла.</a:t>
            </a:r>
            <a:endParaRPr kumimoji="0" lang="ru-RU" sz="2400" u="none" strike="noStrike" cap="all" normalizeH="0" baseline="0" dirty="0" smtClean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cap="all" normalizeH="0" baseline="0" dirty="0" smtClean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Толькі за зёлкай</a:t>
            </a:r>
            <a:endParaRPr kumimoji="0" lang="ru-RU" sz="2400" u="none" strike="noStrike" cap="all" normalizeH="0" baseline="0" dirty="0" smtClean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cap="all" normalizeH="0" baseline="0" dirty="0" smtClean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Паспеў нахіліцца -</a:t>
            </a:r>
            <a:endParaRPr kumimoji="0" lang="ru-RU" sz="2400" u="none" strike="noStrike" cap="all" normalizeH="0" baseline="0" dirty="0" smtClean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cap="all" normalizeH="0" baseline="0" dirty="0" smtClean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Выпрастаць спіну</a:t>
            </a:r>
            <a:endParaRPr kumimoji="0" lang="ru-RU" sz="2400" u="none" strike="noStrike" cap="all" normalizeH="0" baseline="0" dirty="0" smtClean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cap="all" normalizeH="0" baseline="0" dirty="0" smtClean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Труна памагла.</a:t>
            </a:r>
            <a:endParaRPr kumimoji="0" lang="en-US" sz="2400" u="none" strike="noStrike" cap="all" normalizeH="0" baseline="0" dirty="0" smtClean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u="none" strike="noStrike" cap="all" normalizeH="0" baseline="0" dirty="0" smtClean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</a:t>
            </a:r>
            <a:r>
              <a:rPr kumimoji="0" lang="be-BY" u="none" strike="noStrike" cap="all" normalizeH="0" baseline="0" dirty="0" smtClean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Ніна Мацяш</a:t>
            </a:r>
            <a:endParaRPr kumimoji="0" lang="ru-RU" u="none" strike="noStrike" cap="all" normalizeH="0" baseline="0" dirty="0" smtClean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e-BY" sz="2400" u="none" strike="noStrike" cap="all" normalizeH="0" baseline="0" dirty="0" smtClean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0-1600x1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71472" y="593267"/>
            <a:ext cx="592935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Жыццё, як загадка, </a:t>
            </a:r>
            <a:endParaRPr kumimoji="0" lang="en-US" sz="240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жыццё, як іспыт:</a:t>
            </a:r>
            <a:endParaRPr kumimoji="0" lang="ru-RU" sz="240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e-BY" sz="2400" b="1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Над прорвай звабнай прайсці па дроце.</a:t>
            </a:r>
            <a:endParaRPr kumimoji="0" lang="ru-RU" sz="240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e-BY" sz="2400" b="1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мы — бяжым, аж звініць капыт</a:t>
            </a:r>
            <a:endParaRPr kumimoji="0" lang="ru-RU" sz="2400" b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b="1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кожным д’ябальскім павароце.</a:t>
            </a:r>
            <a:endParaRPr kumimoji="0" lang="ru-RU" sz="2400" b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b="1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Жыццё, нібы цягнік...</a:t>
            </a:r>
            <a:endParaRPr kumimoji="0" lang="en-US" sz="2400" b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e-BY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Гады, нібы вагоны…</a:t>
            </a:r>
            <a:endParaRPr kumimoji="0" lang="en-US" sz="2400" b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e-BY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08008" y="3214686"/>
            <a:ext cx="2049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be-BY" b="1" i="1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Васіль Зуёнак</a:t>
            </a:r>
            <a:endParaRPr kumimoji="0" lang="ru-RU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957-1920x1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428596" y="959075"/>
            <a:ext cx="614366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прымаю цябе, жыццё,</a:t>
            </a:r>
            <a:endParaRPr kumimoji="0" lang="ru-RU" sz="240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Неспакойным і ціхім зусім,</a:t>
            </a:r>
            <a:endParaRPr kumimoji="0" lang="ru-RU" sz="240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Цвёрдым, нібы стальное ліццё,</a:t>
            </a:r>
            <a:endParaRPr kumimoji="0" lang="ru-RU" sz="240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40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празрыстым, як верасня дым.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e-BY" sz="240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2571744"/>
            <a:ext cx="228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be-BY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Еўдакія Лось</a:t>
            </a:r>
            <a:endParaRPr kumimoji="0" lang="ru-RU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15621-1920x10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071538" y="928670"/>
            <a:ext cx="5857916" cy="230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800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Калі па праўдзе, то жыццё –</a:t>
            </a:r>
            <a:endParaRPr kumimoji="0" lang="ru-RU" sz="2800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800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шакаладная цукерка,</a:t>
            </a:r>
            <a:endParaRPr kumimoji="0" lang="ru-RU" sz="2800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800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Яно падобна на дзіцё,</a:t>
            </a:r>
            <a:endParaRPr kumimoji="0" lang="ru-RU" sz="2800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800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Або, </a:t>
            </a:r>
            <a:r>
              <a:rPr kumimoji="0" lang="be-BY" sz="280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 тая табакерка</a:t>
            </a:r>
            <a:r>
              <a:rPr kumimoji="0" lang="be-BY" sz="2800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e-BY" sz="2800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2786058"/>
            <a:ext cx="26138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be-BY" i="1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Канстанцін Крышталь</a:t>
            </a:r>
            <a:endParaRPr kumimoji="0" lang="ru-RU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5549-3200x20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571604" y="1519406"/>
            <a:ext cx="535785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Усё ж гады тыя бягуць і бягуць,</a:t>
            </a:r>
            <a:endParaRPr kumimoji="0" lang="ru-RU" sz="280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 </a:t>
            </a:r>
            <a:r>
              <a:rPr kumimoji="0" lang="ru-RU" sz="280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вада</a:t>
            </a: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ў</a:t>
            </a: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пеністай</a:t>
            </a: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плыні</a:t>
            </a: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80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</a:t>
            </a:r>
            <a:r>
              <a:rPr kumimoji="0" lang="ru-RU" sz="280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заўважыш,як</a:t>
            </a: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імгненні</a:t>
            </a: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лятуць</a:t>
            </a: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80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Як ужо </a:t>
            </a:r>
            <a:r>
              <a:rPr kumimoji="0" lang="ru-RU" sz="280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кажаш</a:t>
            </a: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80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былі</a:t>
            </a:r>
            <a:r>
              <a:rPr kumimoji="0" lang="ru-RU" sz="280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маладымі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be-BY" i="1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Аркадзь Куляшоў</a:t>
            </a:r>
            <a:endParaRPr kumimoji="0" lang="ru-RU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stol.com.ua_674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90_Dna</Template>
  <TotalTime>170</TotalTime>
  <Words>609</Words>
  <Application>Microsoft Office PowerPoint</Application>
  <PresentationFormat>Экран (4:3)</PresentationFormat>
  <Paragraphs>92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VMS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 BASS</dc:creator>
  <cp:lastModifiedBy>X BASS</cp:lastModifiedBy>
  <cp:revision>38</cp:revision>
  <dcterms:created xsi:type="dcterms:W3CDTF">2013-11-15T16:10:35Z</dcterms:created>
  <dcterms:modified xsi:type="dcterms:W3CDTF">2013-11-20T18:38:26Z</dcterms:modified>
</cp:coreProperties>
</file>