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0" r:id="rId3"/>
    <p:sldId id="289" r:id="rId4"/>
    <p:sldId id="282" r:id="rId5"/>
    <p:sldId id="293" r:id="rId6"/>
    <p:sldId id="284" r:id="rId7"/>
    <p:sldId id="292" r:id="rId8"/>
    <p:sldId id="283" r:id="rId9"/>
    <p:sldId id="340" r:id="rId10"/>
    <p:sldId id="294" r:id="rId11"/>
    <p:sldId id="296" r:id="rId12"/>
    <p:sldId id="297" r:id="rId13"/>
    <p:sldId id="309" r:id="rId14"/>
    <p:sldId id="299" r:id="rId15"/>
    <p:sldId id="300" r:id="rId16"/>
    <p:sldId id="301" r:id="rId17"/>
    <p:sldId id="316" r:id="rId18"/>
    <p:sldId id="310" r:id="rId19"/>
    <p:sldId id="317" r:id="rId20"/>
    <p:sldId id="318" r:id="rId21"/>
    <p:sldId id="319" r:id="rId22"/>
    <p:sldId id="320" r:id="rId23"/>
    <p:sldId id="321" r:id="rId24"/>
    <p:sldId id="325" r:id="rId25"/>
    <p:sldId id="322" r:id="rId26"/>
    <p:sldId id="323" r:id="rId27"/>
    <p:sldId id="326" r:id="rId28"/>
    <p:sldId id="330" r:id="rId29"/>
    <p:sldId id="331" r:id="rId30"/>
    <p:sldId id="332" r:id="rId31"/>
    <p:sldId id="333" r:id="rId32"/>
    <p:sldId id="334" r:id="rId33"/>
    <p:sldId id="335" r:id="rId34"/>
    <p:sldId id="336" r:id="rId35"/>
    <p:sldId id="337" r:id="rId36"/>
    <p:sldId id="338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1" autoAdjust="0"/>
    <p:restoredTop sz="86364" autoAdjust="0"/>
  </p:normalViewPr>
  <p:slideViewPr>
    <p:cSldViewPr>
      <p:cViewPr varScale="1">
        <p:scale>
          <a:sx n="64" d="100"/>
          <a:sy n="64" d="100"/>
        </p:scale>
        <p:origin x="92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1470025"/>
          </a:xfrm>
        </p:spPr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9752" y="198884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altLang="zh-CN" smtClean="0"/>
              <a:t>Образец подзаголовка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335B-839F-478E-97E0-0044A6A0401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9E098-1A00-46B1-A096-DD3C794593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72279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335B-839F-478E-97E0-0044A6A0401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9E098-1A00-46B1-A096-DD3C794593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649832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335B-839F-478E-97E0-0044A6A0401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9E098-1A00-46B1-A096-DD3C794593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354790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335B-839F-478E-97E0-0044A6A0401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9E098-1A00-46B1-A096-DD3C794593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816733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335B-839F-478E-97E0-0044A6A0401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9E098-1A00-46B1-A096-DD3C794593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977326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335B-839F-478E-97E0-0044A6A0401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9E098-1A00-46B1-A096-DD3C794593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322049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335B-839F-478E-97E0-0044A6A0401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9E098-1A00-46B1-A096-DD3C794593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946441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335B-839F-478E-97E0-0044A6A0401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9E098-1A00-46B1-A096-DD3C794593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63315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335B-839F-478E-97E0-0044A6A0401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9E098-1A00-46B1-A096-DD3C794593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134632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335B-839F-478E-97E0-0044A6A0401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9E098-1A00-46B1-A096-DD3C794593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701102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335B-839F-478E-97E0-0044A6A0401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9E098-1A00-46B1-A096-DD3C794593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725345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8335B-839F-478E-97E0-0044A6A0401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9E098-1A00-46B1-A096-DD3C794593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511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gif"/><Relationship Id="rId5" Type="http://schemas.openxmlformats.org/officeDocument/2006/relationships/image" Target="../media/image56.png"/><Relationship Id="rId4" Type="http://schemas.openxmlformats.org/officeDocument/2006/relationships/hyperlink" Target="https://wordart.com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28604"/>
            <a:ext cx="9144000" cy="2643206"/>
          </a:xfrm>
        </p:spPr>
        <p:txBody>
          <a:bodyPr>
            <a:noAutofit/>
          </a:bodyPr>
          <a:lstStyle/>
          <a:p>
            <a:r>
              <a:rPr lang="be-BY" sz="28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МАЙСТАР- КЛАС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e-BY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e-BY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З вопыту выкарыстання творчых заданняў у працэсе стварэння сродкаў візуалізацыі, накіраваных на фарміраванне ў вучняў 10-11 класаў інфармацыйнай кампетэнцыі на ўроках беларускай літаратуры</a:t>
            </a:r>
            <a:br>
              <a:rPr lang="be-BY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e-BY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14942" y="4500570"/>
            <a:ext cx="3929058" cy="2214578"/>
          </a:xfrm>
        </p:spPr>
        <p:txBody>
          <a:bodyPr>
            <a:normAutofit/>
          </a:bodyPr>
          <a:lstStyle/>
          <a:p>
            <a:endParaRPr lang="be-BY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e-BY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Настаўнік беларускай мовы і літаратуры</a:t>
            </a:r>
          </a:p>
          <a:p>
            <a:r>
              <a:rPr lang="be-BY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ДУА “Сярэдняя школа№ 9 </a:t>
            </a:r>
          </a:p>
          <a:p>
            <a:r>
              <a:rPr lang="be-BY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г. Мазыра”</a:t>
            </a:r>
          </a:p>
          <a:p>
            <a:r>
              <a:rPr lang="be-BY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Паляшчук Аксана Анатольеўна</a:t>
            </a:r>
            <a:endParaRPr lang="ru-RU" sz="1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0298" y="3786190"/>
            <a:ext cx="1091104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то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15752"/>
            <a:ext cx="9146291" cy="5142248"/>
          </a:xfrm>
          <a:prstGeom prst="rect">
            <a:avLst/>
          </a:prstGeom>
        </p:spPr>
      </p:pic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0" y="222516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3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Сын прыйшоў дадому пануры.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— </a:t>
            </a:r>
            <a:r>
              <a:rPr kumimoji="0" lang="be-BY" sz="3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Што здарылася, сынок, - спытаў яго бацька.</a:t>
            </a:r>
            <a:endParaRPr kumimoji="0" lang="be-BY" sz="32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3357_9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20832"/>
            <a:ext cx="9155348" cy="5137168"/>
          </a:xfrm>
          <a:prstGeom prst="rect">
            <a:avLst/>
          </a:prstGeom>
        </p:spPr>
      </p:pic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0" y="129028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8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Слёзы пацяклі па шчаках хлопчыка: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— </a:t>
            </a:r>
            <a:r>
              <a:rPr kumimoji="0" lang="be-BY" sz="28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Настаўнік сказаў, што я не здольны да вучобы.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8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Усе дзеці добра чытаюць, а я не. Хаця я так стараюся.</a:t>
            </a:r>
            <a:endParaRPr kumimoji="0" lang="be-BY" sz="28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otec-i-syn.jpg"/>
          <p:cNvPicPr>
            <a:picLocks noChangeAspect="1"/>
          </p:cNvPicPr>
          <p:nvPr/>
        </p:nvPicPr>
        <p:blipFill>
          <a:blip r:embed="rId2" cstate="print"/>
          <a:srcRect t="6250"/>
          <a:stretch>
            <a:fillRect/>
          </a:stretch>
        </p:blipFill>
        <p:spPr>
          <a:xfrm>
            <a:off x="0" y="1142984"/>
            <a:ext cx="9144000" cy="5715016"/>
          </a:xfrm>
          <a:prstGeom prst="rect">
            <a:avLst/>
          </a:prstGeom>
        </p:spPr>
      </p:pic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-78728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Бацька абняў сына і мякка сказаў: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— Не перажывай, табе дапаможа адзін чароўны закон: вучыць, значыць вучыцца.</a:t>
            </a:r>
            <a:endParaRPr kumimoji="0" lang="be-BY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a22d89fb3f24e0365b301fdf0c892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98022"/>
            <a:ext cx="9144000" cy="6059978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22601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Твой </a:t>
            </a:r>
            <a:r>
              <a:rPr kumimoji="0" lang="ru-RU" sz="240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брацік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восенню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пойдзе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ў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школу. </a:t>
            </a:r>
            <a:r>
              <a:rPr kumimoji="0" lang="ru-RU" sz="240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Каб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яму было </a:t>
            </a:r>
            <a:r>
              <a:rPr kumimoji="0" lang="ru-RU" sz="240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лягчэй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навучыцца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чытаць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40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дапамажы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яму за лета </a:t>
            </a:r>
            <a:r>
              <a:rPr kumimoji="0" lang="ru-RU" sz="240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вывучыць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літары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vozrast-bab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57364"/>
            <a:ext cx="9144291" cy="464084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Неўзабаве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абодва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хлопчыка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асалодай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гулялі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ў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школу. </a:t>
            </a:r>
            <a:r>
              <a:rPr lang="ru-RU" sz="32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Заняткі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sz="32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ў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сапраўднай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школе, </a:t>
            </a:r>
            <a:r>
              <a:rPr lang="ru-RU" sz="32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былі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кожны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дзень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раніцы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32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yinu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3857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Малы ўжо чытае па складах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otet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67335"/>
            <a:ext cx="9144000" cy="5990665"/>
          </a:xfrm>
          <a:prstGeom prst="rect">
            <a:avLst/>
          </a:prstGeom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-66495"/>
            <a:ext cx="914400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e-BY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— Хто дапамог вашаму сыну? – са здзіўленнем спытаў настаўнік.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— Адзін чароўны закон: вучыць, значыць вучыцца, — адказаў бацька</a:t>
            </a:r>
            <a:endParaRPr kumimoji="0" lang="be-BY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071810"/>
          </a:xfrm>
        </p:spPr>
        <p:txBody>
          <a:bodyPr>
            <a:noAutofit/>
          </a:bodyPr>
          <a:lstStyle/>
          <a:p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e-BY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e-BY" sz="3200" b="1" dirty="0" smtClean="0">
                <a:latin typeface="Times New Roman" pitchFamily="18" charset="0"/>
                <a:cs typeface="Times New Roman" pitchFamily="18" charset="0"/>
              </a:rPr>
              <a:t>З вопыту выкарыстання творчых заданняў у працэсе стварэння сродкаў візуалізацыі, накіраваных на фарміраванне ў вучняў 10-11 класаў інфармацыйнай кампетэнцыі на ўроках беларускай літаратуры</a:t>
            </a:r>
            <a:br>
              <a:rPr lang="be-BY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e-BY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e-BY" sz="32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14942" y="4500570"/>
            <a:ext cx="3929058" cy="2214578"/>
          </a:xfrm>
        </p:spPr>
        <p:txBody>
          <a:bodyPr>
            <a:normAutofit/>
          </a:bodyPr>
          <a:lstStyle/>
          <a:p>
            <a:endParaRPr lang="be-BY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e-BY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Настаўнік беларускай мовы і літаратуры</a:t>
            </a:r>
          </a:p>
          <a:p>
            <a:r>
              <a:rPr lang="be-BY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ДУА “Сярэдняя школа№ 9 </a:t>
            </a:r>
          </a:p>
          <a:p>
            <a:r>
              <a:rPr lang="be-BY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г. Мазыра”</a:t>
            </a:r>
          </a:p>
          <a:p>
            <a:r>
              <a:rPr lang="be-BY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Паляшчук Аксана Анатольеўна</a:t>
            </a:r>
            <a:endParaRPr lang="ru-RU" sz="1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0298" y="3786190"/>
            <a:ext cx="1091104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5474838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be-BY" sz="4000" b="1" dirty="0" smtClean="0">
              <a:solidFill>
                <a:srgbClr val="53548A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be-BY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ПРАБЛЕМА</a:t>
            </a:r>
          </a:p>
          <a:p>
            <a:pPr lvl="0" algn="ctr"/>
            <a:endParaRPr lang="be-BY" sz="4000" b="1" dirty="0">
              <a:solidFill>
                <a:srgbClr val="53548A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be-BY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адбору і скарачэння інфармацыі</a:t>
            </a:r>
          </a:p>
          <a:p>
            <a:pPr lvl="0">
              <a:buFont typeface="Wingdings" pitchFamily="2" charset="2"/>
              <a:buChar char="Ø"/>
            </a:pPr>
            <a:r>
              <a:rPr lang="be-BY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вылучэння галоўнага і фільтрацыі лішняга</a:t>
            </a:r>
          </a:p>
          <a:p>
            <a:pPr lvl="0">
              <a:buFont typeface="Wingdings" pitchFamily="2" charset="2"/>
              <a:buChar char="Ø"/>
            </a:pPr>
            <a:r>
              <a:rPr lang="be-BY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аналізу і крытычнага асэнсавання інфармацыі</a:t>
            </a:r>
            <a:endParaRPr lang="ru-RU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959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e-BY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ІНФАРМАЦЫЙНАЯ КАМПЕТЭНЦЫЯ</a:t>
            </a:r>
            <a:r>
              <a:rPr lang="be-BY" sz="3200" b="1" dirty="0">
                <a:solidFill>
                  <a:srgbClr val="53548A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 algn="ctr">
              <a:buFont typeface="Wingdings" pitchFamily="2" charset="2"/>
              <a:buChar char="Ø"/>
            </a:pPr>
            <a:r>
              <a:rPr lang="be-BY" sz="36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пошук інфармацыі </a:t>
            </a:r>
            <a:r>
              <a:rPr lang="be-BY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(уменне здабываць з розных крыніц, выдзяляць галоўнае і другаснае);</a:t>
            </a:r>
          </a:p>
          <a:p>
            <a:pPr lvl="0" algn="ctr">
              <a:buFont typeface="Wingdings" pitchFamily="2" charset="2"/>
              <a:buChar char="Ø"/>
            </a:pPr>
            <a:r>
              <a:rPr lang="be-BY" sz="36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апрацоўка</a:t>
            </a:r>
            <a:r>
              <a:rPr lang="be-BY" sz="36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e-BY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(аналіз, параўнанне, крытычная ацэнка, інтэрпрэтацыя інфармацыі);</a:t>
            </a:r>
          </a:p>
          <a:p>
            <a:pPr lvl="0" algn="ctr">
              <a:buFont typeface="Wingdings" pitchFamily="2" charset="2"/>
              <a:buChar char="Ø"/>
            </a:pPr>
            <a:r>
              <a:rPr lang="be-BY" sz="36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прадстаўленне </a:t>
            </a:r>
            <a:r>
              <a:rPr lang="be-BY" sz="36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e-BY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(структураванне, групіроўка інфармацыі);</a:t>
            </a:r>
          </a:p>
          <a:p>
            <a:pPr lvl="0" algn="ctr">
              <a:buFont typeface="Wingdings" pitchFamily="2" charset="2"/>
              <a:buChar char="Ø"/>
            </a:pPr>
            <a:r>
              <a:rPr lang="be-BY" sz="36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перадача</a:t>
            </a:r>
            <a:r>
              <a:rPr lang="be-BY" sz="36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e-BY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(вобразнае, схематычнае прадстаўленне інфармацыі)</a:t>
            </a:r>
            <a:endParaRPr lang="ru-RU" sz="3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202066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ЧЫТАЦКАЯ ПІСЬМЕННАСЦЬ </a:t>
            </a:r>
            <a:r>
              <a:rPr lang="ru-RU" sz="4000" b="1" i="1" dirty="0" err="1">
                <a:solidFill>
                  <a:srgbClr val="424456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патрабуе</a:t>
            </a:r>
            <a:r>
              <a:rPr lang="ru-RU" sz="4000" b="1" i="1" dirty="0">
                <a:solidFill>
                  <a:srgbClr val="424456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 err="1">
                <a:solidFill>
                  <a:srgbClr val="424456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сфарміраванасці</a:t>
            </a:r>
            <a:r>
              <a:rPr lang="ru-RU" sz="4000" b="1" i="1" dirty="0">
                <a:solidFill>
                  <a:srgbClr val="424456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 err="1">
                <a:solidFill>
                  <a:srgbClr val="424456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ўменняў</a:t>
            </a:r>
            <a:r>
              <a:rPr lang="ru-RU" sz="4000" b="1" i="1" dirty="0">
                <a:solidFill>
                  <a:srgbClr val="424456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/>
            <a:endParaRPr lang="ru-RU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знайсці</a:t>
            </a:r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выбраць</a:t>
            </a:r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інфармацыю</a:t>
            </a:r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lvl="0">
              <a:buFont typeface="Wingdings" pitchFamily="2" charset="2"/>
              <a:buChar char="Ø"/>
            </a:pPr>
            <a:r>
              <a:rPr lang="ru-RU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інтэграваць</a:t>
            </a:r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інтэрпрэтаваць</a:t>
            </a:r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buFont typeface="Wingdings" pitchFamily="2" charset="2"/>
              <a:buChar char="Ø"/>
            </a:pPr>
            <a:r>
              <a:rPr lang="ru-RU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асэнсаваць</a:t>
            </a:r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ацаніць</a:t>
            </a:r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buFont typeface="Wingdings" pitchFamily="2" charset="2"/>
              <a:buChar char="Ø"/>
            </a:pPr>
            <a:r>
              <a:rPr lang="be-BY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скласці сваё меркаванне.</a:t>
            </a:r>
            <a:endParaRPr lang="ru-RU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677022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85794"/>
            <a:ext cx="9144000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err="1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Якія</a:t>
            </a:r>
            <a:r>
              <a:rPr lang="ru-RU" sz="4800" b="1" cap="none" spc="0" dirty="0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cap="none" spc="0" dirty="0" err="1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асноўныя</a:t>
            </a:r>
            <a:r>
              <a:rPr lang="ru-RU" sz="4800" b="1" cap="none" spc="0" dirty="0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4800" b="1" dirty="0" err="1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4800" b="1" cap="none" spc="0" dirty="0" err="1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посабы</a:t>
            </a:r>
            <a:r>
              <a:rPr lang="ru-RU" sz="4800" b="1" cap="none" spc="0" dirty="0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cap="none" spc="0" dirty="0" err="1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апрацоўкі</a:t>
            </a:r>
            <a:r>
              <a:rPr lang="ru-RU" sz="4800" b="1" cap="none" spc="0" dirty="0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4800" b="1" cap="none" spc="0" dirty="0" err="1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4800" b="1" cap="none" spc="0" dirty="0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cap="none" spc="0" dirty="0" err="1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перадачы</a:t>
            </a:r>
            <a:r>
              <a:rPr lang="ru-RU" sz="4800" b="1" cap="none" spc="0" dirty="0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cap="none" spc="0" dirty="0" err="1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інфармацыі</a:t>
            </a:r>
            <a:r>
              <a:rPr lang="ru-RU" sz="4800" b="1" cap="none" spc="0" dirty="0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4800" b="1" cap="none" spc="0" dirty="0" err="1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вядомы</a:t>
            </a:r>
            <a:r>
              <a:rPr lang="ru-RU" sz="4800" b="1" cap="none" spc="0" dirty="0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вам?</a:t>
            </a:r>
            <a:endParaRPr lang="ru-RU" sz="4800" b="1" cap="none" spc="0" dirty="0">
              <a:ln w="12700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езентация методсове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221124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500404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e-BY" sz="3600" b="1" dirty="0">
                <a:solidFill>
                  <a:srgbClr val="53548A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А.А.Вярбіцкі:</a:t>
            </a:r>
            <a:r>
              <a:rPr lang="be-BY" sz="3600" dirty="0">
                <a:solidFill>
                  <a:srgbClr val="53548A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e-BY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be-BY" sz="36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Візуалізацыя</a:t>
            </a:r>
            <a:r>
              <a:rPr lang="be-BY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– гэта згортванне разумовых працэсаў у наглядны вобраз;</a:t>
            </a:r>
          </a:p>
          <a:p>
            <a:pPr lvl="0" algn="ctr"/>
            <a:r>
              <a:rPr lang="be-BY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будучы ўспрынятым, вобраз можа быць разгорнуты і служыць апорай адэкватных разумовых і практычных дзеянняў</a:t>
            </a:r>
            <a:endParaRPr lang="ru-RU" sz="3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msupsyj.ru/upload/iblock/873/Verbitsky-A.A_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3" y="0"/>
            <a:ext cx="4190997" cy="31432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1253035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езентация методсовет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310530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езентация методсовет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езентация методсовет 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Чарнобыль[(000107)14-15-37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19590" cy="3089693"/>
          </a:xfrm>
          <a:prstGeom prst="rect">
            <a:avLst/>
          </a:prstGeom>
        </p:spPr>
      </p:pic>
      <p:pic>
        <p:nvPicPr>
          <p:cNvPr id="4" name="Рисунок 3" descr="Беларуская культура 20 ст[(000070)19-51-51]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56040" y="3786190"/>
            <a:ext cx="4087960" cy="3071810"/>
          </a:xfrm>
          <a:prstGeom prst="rect">
            <a:avLst/>
          </a:prstGeom>
        </p:spPr>
      </p:pic>
      <p:pic>
        <p:nvPicPr>
          <p:cNvPr id="7" name="Рисунок 6" descr="Хатынь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629" y="-1"/>
            <a:ext cx="4143372" cy="3107529"/>
          </a:xfrm>
          <a:prstGeom prst="rect">
            <a:avLst/>
          </a:prstGeom>
        </p:spPr>
      </p:pic>
      <p:pic>
        <p:nvPicPr>
          <p:cNvPr id="8" name="Рисунок 7" descr="Чарнобыль Ноч працягласцю ў 30 гадоў[(005924)17-11-21]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3786190"/>
            <a:ext cx="4143404" cy="307181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43848" y="2967335"/>
            <a:ext cx="385631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cap="none" spc="0" dirty="0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4800" cap="none" spc="0" dirty="0" err="1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Відэаролікі</a:t>
            </a:r>
            <a:endParaRPr lang="ru-RU" sz="4800" cap="none" spc="0" dirty="0">
              <a:ln w="12700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ыгор Барадулін 1[19-57-48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03666" y="3929066"/>
            <a:ext cx="4440333" cy="2500330"/>
          </a:xfrm>
          <a:prstGeom prst="rect">
            <a:avLst/>
          </a:prstGeom>
        </p:spPr>
      </p:pic>
      <p:pic>
        <p:nvPicPr>
          <p:cNvPr id="3" name="Рисунок 2" descr="Іван Навуменка 2[19-55-47]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601428" cy="3143247"/>
          </a:xfrm>
          <a:prstGeom prst="rect">
            <a:avLst/>
          </a:prstGeom>
        </p:spPr>
      </p:pic>
      <p:pic>
        <p:nvPicPr>
          <p:cNvPr id="4" name="Рисунок 3" descr="Васіль Быкаў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3857628"/>
            <a:ext cx="4593462" cy="2600072"/>
          </a:xfrm>
          <a:prstGeom prst="rect">
            <a:avLst/>
          </a:prstGeom>
        </p:spPr>
      </p:pic>
      <p:pic>
        <p:nvPicPr>
          <p:cNvPr id="7" name="Рисунок 6" descr="адамович презентация школа_0001[19-59-35].JPG"/>
          <p:cNvPicPr>
            <a:picLocks noChangeAspect="1"/>
          </p:cNvPicPr>
          <p:nvPr/>
        </p:nvPicPr>
        <p:blipFill>
          <a:blip r:embed="rId5" cstate="print"/>
          <a:srcRect l="5183" r="11883"/>
          <a:stretch>
            <a:fillRect/>
          </a:stretch>
        </p:blipFill>
        <p:spPr>
          <a:xfrm>
            <a:off x="5714976" y="0"/>
            <a:ext cx="3429024" cy="31069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43108" y="3143248"/>
            <a:ext cx="5143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e-BY" sz="4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4) Відэарэфераты</a:t>
            </a:r>
            <a:endParaRPr lang="ru-RU" sz="4000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38" y="714356"/>
            <a:ext cx="8915462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1480"/>
            <a:ext cx="9144064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180208_170921.jpg"/>
          <p:cNvPicPr/>
          <p:nvPr/>
        </p:nvPicPr>
        <p:blipFill>
          <a:blip r:embed="rId2" cstate="print"/>
          <a:srcRect l="16389" r="11345"/>
          <a:stretch>
            <a:fillRect/>
          </a:stretch>
        </p:blipFill>
        <p:spPr>
          <a:xfrm>
            <a:off x="0" y="3571876"/>
            <a:ext cx="4643438" cy="3286124"/>
          </a:xfrm>
          <a:prstGeom prst="rect">
            <a:avLst/>
          </a:prstGeom>
        </p:spPr>
      </p:pic>
      <p:pic>
        <p:nvPicPr>
          <p:cNvPr id="3" name="Рисунок 2" descr="20180208_171024.jpg"/>
          <p:cNvPicPr/>
          <p:nvPr/>
        </p:nvPicPr>
        <p:blipFill>
          <a:blip r:embed="rId3" cstate="print"/>
          <a:srcRect l="15458" r="15022"/>
          <a:stretch>
            <a:fillRect/>
          </a:stretch>
        </p:blipFill>
        <p:spPr>
          <a:xfrm>
            <a:off x="4714876" y="3571876"/>
            <a:ext cx="4429124" cy="32861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2910" y="2285992"/>
            <a:ext cx="7858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e-BY" sz="4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1) Візуалізаваны вобраз</a:t>
            </a:r>
            <a:endParaRPr lang="ru-RU" sz="4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Пры</a:t>
            </a:r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вывучэнні</a:t>
            </a:r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біяграфіі</a:t>
            </a:r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пісьменніка</a:t>
            </a:r>
            <a:endParaRPr lang="ru-RU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9090-470x3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574" y="714356"/>
            <a:ext cx="3432676" cy="2286016"/>
          </a:xfrm>
          <a:prstGeom prst="rect">
            <a:avLst/>
          </a:prstGeom>
        </p:spPr>
      </p:pic>
      <p:pic>
        <p:nvPicPr>
          <p:cNvPr id="19" name="Рисунок 18" descr="e5d95536cecf6d7a6a81ea23276efe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868" y="714356"/>
            <a:ext cx="2786058" cy="2786058"/>
          </a:xfrm>
          <a:prstGeom prst="rect">
            <a:avLst/>
          </a:prstGeom>
        </p:spPr>
      </p:pic>
      <p:pic>
        <p:nvPicPr>
          <p:cNvPr id="20" name="Рисунок 19" descr="ezhik_vzglyad_igolki_ezh_zhik_85375_2028x13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14942" y="4071942"/>
            <a:ext cx="3671978" cy="2357454"/>
          </a:xfrm>
          <a:prstGeom prst="rect">
            <a:avLst/>
          </a:prstGeom>
        </p:spPr>
      </p:pic>
      <p:pic>
        <p:nvPicPr>
          <p:cNvPr id="21" name="Рисунок 20" descr="g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4348" y="4071942"/>
            <a:ext cx="3286148" cy="2427748"/>
          </a:xfrm>
          <a:prstGeom prst="rect">
            <a:avLst/>
          </a:prstGeom>
        </p:spPr>
      </p:pic>
      <p:pic>
        <p:nvPicPr>
          <p:cNvPr id="22" name="Рисунок 21" descr="userphoto_1143_1207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97075" y="714356"/>
            <a:ext cx="2546925" cy="235745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media.gettyimages.com/photos/ship-rope-and-knot-isolated-on-white-background-picture-id455013275?b=1&amp;k=6&amp;m=455013275&amp;s=612x612&amp;w=0&amp;h=fHhANymcnyDyM8BdSCEpzs7RFP14_3hvxfTrjoSHYGY=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42852"/>
            <a:ext cx="3429023" cy="2286016"/>
          </a:xfrm>
          <a:prstGeom prst="rect">
            <a:avLst/>
          </a:prstGeom>
          <a:noFill/>
        </p:spPr>
      </p:pic>
      <p:pic>
        <p:nvPicPr>
          <p:cNvPr id="1028" name="Picture 4" descr="https://static.dochkisinochki.ru/upload/_catalog/8d/cb/dc/GL000398745_001.jpg"/>
          <p:cNvPicPr>
            <a:picLocks noChangeAspect="1" noChangeArrowheads="1"/>
          </p:cNvPicPr>
          <p:nvPr/>
        </p:nvPicPr>
        <p:blipFill>
          <a:blip r:embed="rId3" cstate="print"/>
          <a:srcRect t="10256" r="-1703" b="12821"/>
          <a:stretch>
            <a:fillRect/>
          </a:stretch>
        </p:blipFill>
        <p:spPr bwMode="auto">
          <a:xfrm>
            <a:off x="3643306" y="142852"/>
            <a:ext cx="3000396" cy="2432753"/>
          </a:xfrm>
          <a:prstGeom prst="rect">
            <a:avLst/>
          </a:prstGeom>
          <a:noFill/>
        </p:spPr>
      </p:pic>
      <p:pic>
        <p:nvPicPr>
          <p:cNvPr id="1032" name="Picture 8" descr="https://domaukr.com.ua/image/cache/catalog/data/Polotenca/Kuhnya/polotence-vafelnoe-dlya-kuhni--14360-850x8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46" y="142852"/>
            <a:ext cx="2357454" cy="2357454"/>
          </a:xfrm>
          <a:prstGeom prst="rect">
            <a:avLst/>
          </a:prstGeom>
          <a:noFill/>
        </p:spPr>
      </p:pic>
      <p:pic>
        <p:nvPicPr>
          <p:cNvPr id="1034" name="Picture 10" descr="https://images2.popmeh.ru/upload/img_cache/284/2842545a40ffd2ab44773df80425b46a_ce_800x690x0x0_fitted_1260x700.jpg"/>
          <p:cNvPicPr>
            <a:picLocks noChangeAspect="1" noChangeArrowheads="1"/>
          </p:cNvPicPr>
          <p:nvPr/>
        </p:nvPicPr>
        <p:blipFill>
          <a:blip r:embed="rId5" cstate="print"/>
          <a:srcRect l="8070" t="6439" r="9217" b="9356"/>
          <a:stretch>
            <a:fillRect/>
          </a:stretch>
        </p:blipFill>
        <p:spPr bwMode="auto">
          <a:xfrm>
            <a:off x="142844" y="3777478"/>
            <a:ext cx="2857520" cy="2509042"/>
          </a:xfrm>
          <a:prstGeom prst="rect">
            <a:avLst/>
          </a:prstGeom>
          <a:noFill/>
        </p:spPr>
      </p:pic>
      <p:pic>
        <p:nvPicPr>
          <p:cNvPr id="1036" name="Picture 12" descr="http://tutsan.ru/wp-content/uploads/2017/06/fullsiz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8992" y="4214818"/>
            <a:ext cx="2893240" cy="1928826"/>
          </a:xfrm>
          <a:prstGeom prst="rect">
            <a:avLst/>
          </a:prstGeom>
          <a:noFill/>
        </p:spPr>
      </p:pic>
      <p:pic>
        <p:nvPicPr>
          <p:cNvPr id="1038" name="Picture 14" descr="https://nozh74.by/images/product/42919004/remen-generalskiy-so-zvezdoy-004-532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00826" y="4214818"/>
            <a:ext cx="2491436" cy="185738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4a1f5137060f1ac1ee45c24bcb392f5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357686" cy="3204181"/>
          </a:xfrm>
          <a:prstGeom prst="rect">
            <a:avLst/>
          </a:prstGeom>
        </p:spPr>
      </p:pic>
      <p:pic>
        <p:nvPicPr>
          <p:cNvPr id="4" name="Рисунок 3" descr="kinopoisk.ru-Voskhozhdenie-175037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4141" y="0"/>
            <a:ext cx="4589859" cy="6858000"/>
          </a:xfrm>
          <a:prstGeom prst="rect">
            <a:avLst/>
          </a:prstGeom>
        </p:spPr>
      </p:pic>
      <p:pic>
        <p:nvPicPr>
          <p:cNvPr id="9" name="Рисунок 8" descr="bCn4mGo7cxeLCCiTyDHrDbTZkaT.jpg"/>
          <p:cNvPicPr>
            <a:picLocks noChangeAspect="1"/>
          </p:cNvPicPr>
          <p:nvPr/>
        </p:nvPicPr>
        <p:blipFill>
          <a:blip r:embed="rId4" cstate="print"/>
          <a:srcRect l="50000"/>
          <a:stretch>
            <a:fillRect/>
          </a:stretch>
        </p:blipFill>
        <p:spPr>
          <a:xfrm>
            <a:off x="0" y="3241469"/>
            <a:ext cx="3214678" cy="3616531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714480" y="1285860"/>
          <a:ext cx="5572163" cy="5429288"/>
        </p:xfrm>
        <a:graphic>
          <a:graphicData uri="http://schemas.openxmlformats.org/drawingml/2006/table">
            <a:tbl>
              <a:tblPr/>
              <a:tblGrid>
                <a:gridCol w="1685046"/>
                <a:gridCol w="1991371"/>
                <a:gridCol w="1895746"/>
              </a:tblGrid>
              <a:tr h="16721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6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08" marR="43508" marT="0" marB="0">
                    <a:lnL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6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08" marR="435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6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08" marR="435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971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600" b="1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08" marR="43508" marT="0" marB="0">
                    <a:lnL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600" b="1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08" marR="435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6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08" marR="435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785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600" b="1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08" marR="43508" marT="0" marB="0">
                    <a:lnL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600" b="1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08" marR="435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600" b="1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08" marR="435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sp>
        <p:nvSpPr>
          <p:cNvPr id="2057" name="AutoShape 9"/>
          <p:cNvSpPr>
            <a:spLocks noChangeArrowheads="1"/>
          </p:cNvSpPr>
          <p:nvPr/>
        </p:nvSpPr>
        <p:spPr bwMode="auto">
          <a:xfrm>
            <a:off x="2071670" y="3857628"/>
            <a:ext cx="976312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17365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>
            <a:off x="3786182" y="2285992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17365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>
            <a:off x="6143636" y="3786190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17365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6072198" y="2000240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17365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3857620" y="5857892"/>
            <a:ext cx="976312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rgbClr val="17365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5857884" y="5786454"/>
            <a:ext cx="976313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rgbClr val="17365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2285984" y="5643578"/>
            <a:ext cx="485775" cy="976313"/>
          </a:xfrm>
          <a:prstGeom prst="upArrow">
            <a:avLst>
              <a:gd name="adj1" fmla="val 50000"/>
              <a:gd name="adj2" fmla="val 50245"/>
            </a:avLst>
          </a:prstGeom>
          <a:solidFill>
            <a:srgbClr val="17365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>
            <a:off x="2071670" y="2285992"/>
            <a:ext cx="976312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17365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3" name="Рисунок 3" descr="https://svoyuristonline.ru/wp-content/uploads/2017/06/questionmark-305441_960_7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3214686"/>
            <a:ext cx="936625" cy="1238250"/>
          </a:xfrm>
          <a:prstGeom prst="rect">
            <a:avLst/>
          </a:prstGeom>
          <a:noFill/>
        </p:spPr>
      </p:pic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0034" y="428604"/>
            <a:ext cx="792961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КРОСЭНС</a:t>
            </a:r>
            <a:endParaRPr lang="ru-RU" sz="4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езентация методсовет 2.jpg"/>
          <p:cNvPicPr/>
          <p:nvPr/>
        </p:nvPicPr>
        <p:blipFill>
          <a:blip r:embed="rId2" cstate="print"/>
          <a:srcRect l="10527" r="8765" b="8187"/>
          <a:stretch>
            <a:fillRect/>
          </a:stretch>
        </p:blipFill>
        <p:spPr>
          <a:xfrm>
            <a:off x="0" y="2071678"/>
            <a:ext cx="4572000" cy="4429132"/>
          </a:xfrm>
          <a:prstGeom prst="rect">
            <a:avLst/>
          </a:prstGeom>
        </p:spPr>
      </p:pic>
      <p:pic>
        <p:nvPicPr>
          <p:cNvPr id="3" name="Рисунок 2" descr="Презентация1.jpg"/>
          <p:cNvPicPr/>
          <p:nvPr/>
        </p:nvPicPr>
        <p:blipFill>
          <a:blip r:embed="rId3" cstate="print"/>
          <a:srcRect l="4594" r="3180"/>
          <a:stretch>
            <a:fillRect/>
          </a:stretch>
        </p:blipFill>
        <p:spPr>
          <a:xfrm>
            <a:off x="4572000" y="285728"/>
            <a:ext cx="4357718" cy="4214842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езентациярч па.jpg"/>
          <p:cNvPicPr>
            <a:picLocks noChangeAspect="1"/>
          </p:cNvPicPr>
          <p:nvPr/>
        </p:nvPicPr>
        <p:blipFill>
          <a:blip r:embed="rId2" cstate="print"/>
          <a:srcRect l="21093" r="28125"/>
          <a:stretch>
            <a:fillRect/>
          </a:stretch>
        </p:blipFill>
        <p:spPr>
          <a:xfrm>
            <a:off x="2143108" y="0"/>
            <a:ext cx="464347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одная мов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4283528"/>
            <a:ext cx="4572000" cy="2574471"/>
          </a:xfrm>
          <a:prstGeom prst="rect">
            <a:avLst/>
          </a:prstGeom>
        </p:spPr>
      </p:pic>
      <p:pic>
        <p:nvPicPr>
          <p:cNvPr id="3" name="Рисунок 2" descr="Пахне чабор мікс[20-10-03].JPG"/>
          <p:cNvPicPr>
            <a:picLocks noChangeAspect="1"/>
          </p:cNvPicPr>
          <p:nvPr/>
        </p:nvPicPr>
        <p:blipFill>
          <a:blip r:embed="rId3" cstate="print"/>
          <a:srcRect l="3033" r="2936"/>
          <a:stretch>
            <a:fillRect/>
          </a:stretch>
        </p:blipFill>
        <p:spPr>
          <a:xfrm>
            <a:off x="0" y="785794"/>
            <a:ext cx="4429156" cy="2643182"/>
          </a:xfrm>
          <a:prstGeom prst="rect">
            <a:avLst/>
          </a:prstGeom>
        </p:spPr>
      </p:pic>
      <p:pic>
        <p:nvPicPr>
          <p:cNvPr id="6" name="Рисунок 5" descr="Крэпасць над Бугам Пятрусь Броўка[20-00-39].JPG"/>
          <p:cNvPicPr>
            <a:picLocks noChangeAspect="1"/>
          </p:cNvPicPr>
          <p:nvPr/>
        </p:nvPicPr>
        <p:blipFill>
          <a:blip r:embed="rId4" cstate="print"/>
          <a:srcRect l="2936" r="3033"/>
          <a:stretch>
            <a:fillRect/>
          </a:stretch>
        </p:blipFill>
        <p:spPr>
          <a:xfrm>
            <a:off x="4714844" y="785794"/>
            <a:ext cx="4429156" cy="2643182"/>
          </a:xfrm>
          <a:prstGeom prst="rect">
            <a:avLst/>
          </a:prstGeom>
        </p:spPr>
      </p:pic>
      <p:pic>
        <p:nvPicPr>
          <p:cNvPr id="17" name="Рисунок 16" descr="Зямля Беларусі Пятрусь Броўка[21-22-10].JPG"/>
          <p:cNvPicPr>
            <a:picLocks noChangeAspect="1"/>
          </p:cNvPicPr>
          <p:nvPr/>
        </p:nvPicPr>
        <p:blipFill>
          <a:blip r:embed="rId5" cstate="print"/>
          <a:srcRect l="4687" r="3124"/>
          <a:stretch>
            <a:fillRect/>
          </a:stretch>
        </p:blipFill>
        <p:spPr>
          <a:xfrm>
            <a:off x="4929158" y="4286256"/>
            <a:ext cx="4214842" cy="25717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00298" y="3500438"/>
            <a:ext cx="41434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e-BY" sz="40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Кліпы на вершы</a:t>
            </a:r>
            <a:endParaRPr lang="ru-RU" sz="4000" b="1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Пры</a:t>
            </a:r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вывучэнні</a:t>
            </a:r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лірычных</a:t>
            </a:r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твораў</a:t>
            </a:r>
            <a:endParaRPr lang="ru-RU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Мой родны кут[14-36-29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4571999" cy="2571750"/>
          </a:xfrm>
          <a:prstGeom prst="rect">
            <a:avLst/>
          </a:prstGeom>
        </p:spPr>
      </p:pic>
      <p:pic>
        <p:nvPicPr>
          <p:cNvPr id="5" name="Рисунок 4" descr="Мой родны кут[15-09-18]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1021" y="0"/>
            <a:ext cx="4582980" cy="2571744"/>
          </a:xfrm>
          <a:prstGeom prst="rect">
            <a:avLst/>
          </a:prstGeom>
        </p:spPr>
      </p:pic>
      <p:pic>
        <p:nvPicPr>
          <p:cNvPr id="7" name="Рисунок 6" descr="Презентация2.jpg"/>
          <p:cNvPicPr/>
          <p:nvPr/>
        </p:nvPicPr>
        <p:blipFill>
          <a:blip r:embed="rId4" cstate="print"/>
          <a:srcRect l="5172" t="6383" b="8510"/>
          <a:stretch>
            <a:fillRect/>
          </a:stretch>
        </p:blipFill>
        <p:spPr>
          <a:xfrm>
            <a:off x="5072066" y="3929066"/>
            <a:ext cx="4071934" cy="2928934"/>
          </a:xfrm>
          <a:prstGeom prst="rect">
            <a:avLst/>
          </a:prstGeom>
        </p:spPr>
      </p:pic>
      <p:pic>
        <p:nvPicPr>
          <p:cNvPr id="9" name="Рисунок 8" descr="Прававед[21-17-48].JPG"/>
          <p:cNvPicPr>
            <a:picLocks noChangeAspect="1"/>
          </p:cNvPicPr>
          <p:nvPr/>
        </p:nvPicPr>
        <p:blipFill>
          <a:blip r:embed="rId5" cstate="print"/>
          <a:srcRect r="5174"/>
          <a:stretch>
            <a:fillRect/>
          </a:stretch>
        </p:blipFill>
        <p:spPr>
          <a:xfrm>
            <a:off x="0" y="3930964"/>
            <a:ext cx="4929190" cy="2927036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7148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ВОБЛАКА СЛОЎ</a:t>
            </a:r>
            <a:endParaRPr lang="ru-RU" sz="4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130" name="Picture 2" descr="Ð¤ÑÐ°Ð³Ð¼ÐµÐ½Ñ ÑÐ°Ð¹ÑÐ° Tagxedo."/>
          <p:cNvPicPr>
            <a:picLocks noChangeAspect="1" noChangeArrowheads="1"/>
          </p:cNvPicPr>
          <p:nvPr/>
        </p:nvPicPr>
        <p:blipFill>
          <a:blip r:embed="rId2" cstate="print"/>
          <a:srcRect l="4838" t="3538" r="6854" b="11556"/>
          <a:stretch>
            <a:fillRect/>
          </a:stretch>
        </p:blipFill>
        <p:spPr bwMode="auto">
          <a:xfrm>
            <a:off x="0" y="3571876"/>
            <a:ext cx="4429124" cy="2912300"/>
          </a:xfrm>
          <a:prstGeom prst="rect">
            <a:avLst/>
          </a:prstGeom>
          <a:noFill/>
        </p:spPr>
      </p:pic>
      <p:pic>
        <p:nvPicPr>
          <p:cNvPr id="48132" name="Picture 4" descr="Ð¤ÑÐ°Ð³Ð¼ÐµÐ½Ñ ÑÐ°Ð¹ÑÐ° Tagul."/>
          <p:cNvPicPr>
            <a:picLocks noChangeAspect="1" noChangeArrowheads="1"/>
          </p:cNvPicPr>
          <p:nvPr/>
        </p:nvPicPr>
        <p:blipFill>
          <a:blip r:embed="rId3" cstate="print"/>
          <a:srcRect l="8064" t="10614" r="6048" b="9787"/>
          <a:stretch>
            <a:fillRect/>
          </a:stretch>
        </p:blipFill>
        <p:spPr bwMode="auto">
          <a:xfrm>
            <a:off x="4500562" y="3500438"/>
            <a:ext cx="4643438" cy="2943024"/>
          </a:xfrm>
          <a:prstGeom prst="rect">
            <a:avLst/>
          </a:prstGeom>
          <a:noFill/>
        </p:spPr>
      </p:pic>
      <p:pic>
        <p:nvPicPr>
          <p:cNvPr id="8" name="Picture 6" descr="WordArt.com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1571612"/>
            <a:ext cx="3019425" cy="857250"/>
          </a:xfrm>
          <a:prstGeom prst="rect">
            <a:avLst/>
          </a:prstGeom>
          <a:noFill/>
        </p:spPr>
      </p:pic>
      <p:pic>
        <p:nvPicPr>
          <p:cNvPr id="48137" name="Picture 9" descr="Wordle 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43570" y="1643050"/>
            <a:ext cx="2413584" cy="78581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эрца на далоні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9255" y="3143248"/>
            <a:ext cx="3728099" cy="3714752"/>
          </a:xfrm>
          <a:prstGeom prst="rect">
            <a:avLst/>
          </a:prstGeom>
        </p:spPr>
      </p:pic>
      <p:pic>
        <p:nvPicPr>
          <p:cNvPr id="3" name="Рисунок 2" descr="Кветка пажоўкла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214710" cy="3203202"/>
          </a:xfrm>
          <a:prstGeom prst="rect">
            <a:avLst/>
          </a:prstGeom>
        </p:spPr>
      </p:pic>
      <p:pic>
        <p:nvPicPr>
          <p:cNvPr id="6" name="Рисунок 5" descr="загружено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071810"/>
            <a:ext cx="3786190" cy="3786190"/>
          </a:xfrm>
          <a:prstGeom prst="rect">
            <a:avLst/>
          </a:prstGeom>
        </p:spPr>
      </p:pic>
      <p:pic>
        <p:nvPicPr>
          <p:cNvPr id="7" name="Рисунок 6" descr="загружено (5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00752" y="0"/>
            <a:ext cx="3143248" cy="3143248"/>
          </a:xfrm>
          <a:prstGeom prst="rect">
            <a:avLst/>
          </a:prstGeom>
        </p:spPr>
      </p:pic>
      <p:pic>
        <p:nvPicPr>
          <p:cNvPr id="8" name="Рисунок 7" descr="загружено (4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14678" y="0"/>
            <a:ext cx="2857496" cy="2857496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093" y="200680"/>
            <a:ext cx="4487907" cy="6514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88664"/>
            <a:ext cx="4429124" cy="6669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1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624181" cy="6858000"/>
          </a:xfrm>
          <a:prstGeom prst="rect">
            <a:avLst/>
          </a:prstGeom>
        </p:spPr>
      </p:pic>
      <p:pic>
        <p:nvPicPr>
          <p:cNvPr id="3" name="Рисунок 2" descr="img2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4537502" y="0"/>
            <a:ext cx="4606498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://giantmania.de/index.php?q=aHR0cDovL3BhbmNoYW5rYS5ydS9zaXRlcy9wYW5jaGFua2EucnUvZmlsZXMvaW1hZ2VzL3BwLmpwZw%3D%3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://giantmania.de/index.php?q=aHR0cDovL3BhbmNoYW5rYS5ydS9zaXRlcy9wYW5jaGFua2EucnUvZmlsZXMvaW1hZ2VzL3BwLmpwZw%3D%3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://giantmania.de/index.php?q=aHR0cDovL3BhbmNoYW5rYS5ydS9zaXRlcy9wYW5jaGFua2EucnUvZmlsZXMvaW1hZ2VzL3BwLmpwZw%3D%3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 descr="maksim_tank_culture3.jpg"/>
          <p:cNvPicPr>
            <a:picLocks noChangeAspect="1"/>
          </p:cNvPicPr>
          <p:nvPr/>
        </p:nvPicPr>
        <p:blipFill>
          <a:blip r:embed="rId2" cstate="print"/>
          <a:srcRect r="16942"/>
          <a:stretch>
            <a:fillRect/>
          </a:stretch>
        </p:blipFill>
        <p:spPr>
          <a:xfrm>
            <a:off x="4084348" y="0"/>
            <a:ext cx="5059652" cy="4461998"/>
          </a:xfrm>
          <a:prstGeom prst="rect">
            <a:avLst/>
          </a:prstGeom>
        </p:spPr>
      </p:pic>
      <p:pic>
        <p:nvPicPr>
          <p:cNvPr id="7" name="Рисунок 6" descr="7dcee2134ef2f493305e9f87b9f4008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0"/>
            <a:ext cx="4181719" cy="557214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хоршая</Template>
  <TotalTime>575</TotalTime>
  <Words>338</Words>
  <Application>Microsoft Office PowerPoint</Application>
  <PresentationFormat>Экран (4:3)</PresentationFormat>
  <Paragraphs>64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2" baseType="lpstr">
      <vt:lpstr>宋体</vt:lpstr>
      <vt:lpstr>Arial</vt:lpstr>
      <vt:lpstr>Calibri</vt:lpstr>
      <vt:lpstr>Times New Roman</vt:lpstr>
      <vt:lpstr>Wingdings</vt:lpstr>
      <vt:lpstr>Тема Office</vt:lpstr>
      <vt:lpstr>МАЙСТАР- КЛАС  З вопыту выкарыстання творчых заданняў у працэсе стварэння сродкаў візуалізацыі, накіраваных на фарміраванне ў вучняў 10-11 класаў інфармацыйнай кампетэнцыі на ўроках беларускай літаратуры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З вопыту выкарыстання творчых заданняў у працэсе стварэння сродкаў візуалізацыі, накіраваных на фарміраванне ў вучняў 10-11 класаў інфармацыйнай кампетэнцыі на ўроках беларускай літаратуры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УДАСКАНАЛЕННЕ АРФАГРАФІЧНЫХ І ПУНКТУАЦЫЙНЫХ НАВЫКАЎ ВА ЎМОВАХ ПРОФІЛЬНАГА НАВУЧАННЯ Ў ПРАЦЭСЕ ПАДРЫХТОЎКІ ВУЧНЯЎ ДА НАПІСАННЯ ТВОРЧЫХ  РАБОТ </dc:title>
  <dc:creator>HABROOK</dc:creator>
  <cp:lastModifiedBy>User</cp:lastModifiedBy>
  <cp:revision>167</cp:revision>
  <dcterms:created xsi:type="dcterms:W3CDTF">2017-03-05T11:35:22Z</dcterms:created>
  <dcterms:modified xsi:type="dcterms:W3CDTF">2018-04-13T08:32:13Z</dcterms:modified>
</cp:coreProperties>
</file>